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22"/>
  </p:notesMasterIdLst>
  <p:sldIdLst>
    <p:sldId id="256" r:id="rId3"/>
    <p:sldId id="339" r:id="rId4"/>
    <p:sldId id="296" r:id="rId5"/>
    <p:sldId id="309" r:id="rId6"/>
    <p:sldId id="257" r:id="rId7"/>
    <p:sldId id="362" r:id="rId8"/>
    <p:sldId id="364" r:id="rId9"/>
    <p:sldId id="365" r:id="rId10"/>
    <p:sldId id="366" r:id="rId11"/>
    <p:sldId id="367" r:id="rId12"/>
    <p:sldId id="369" r:id="rId13"/>
    <p:sldId id="368" r:id="rId14"/>
    <p:sldId id="363" r:id="rId15"/>
    <p:sldId id="371" r:id="rId16"/>
    <p:sldId id="353" r:id="rId17"/>
    <p:sldId id="344" r:id="rId18"/>
    <p:sldId id="372" r:id="rId19"/>
    <p:sldId id="333" r:id="rId20"/>
    <p:sldId id="308" r:id="rId21"/>
  </p:sldIdLst>
  <p:sldSz cx="9144000" cy="5143500" type="screen16x9"/>
  <p:notesSz cx="6858000" cy="9144000"/>
  <p:embeddedFontLst>
    <p:embeddedFont>
      <p:font typeface="Barlow Light" panose="020F0302020204030204" pitchFamily="34" charset="0"/>
      <p:regular r:id="rId23"/>
      <p:bold r:id="rId24"/>
      <p:italic r:id="rId25"/>
      <p:boldItalic r:id="rId26"/>
    </p:embeddedFont>
    <p:embeddedFont>
      <p:font typeface="Barlow SemiBold" panose="020F0502020204030204" pitchFamily="34" charset="0"/>
      <p:regular r:id="rId27"/>
      <p:bold r:id="rId28"/>
      <p:italic r:id="rId29"/>
      <p:boldItalic r:id="rId30"/>
    </p:embeddedFont>
    <p:embeddedFont>
      <p:font typeface="Berlin Sans FB Demi" panose="020E0602020502020306" pitchFamily="34" charset="77"/>
      <p:regular r:id="rId31"/>
      <p:bold r:id="rId32"/>
    </p:embeddedFont>
    <p:embeddedFont>
      <p:font typeface="Calibri" panose="020F0502020204030204" pitchFamily="34" charset="0"/>
      <p:regular r:id="rId33"/>
      <p:bold r:id="rId34"/>
      <p:italic r:id="rId35"/>
      <p:boldItalic r:id="rId36"/>
    </p:embeddedFont>
    <p:embeddedFont>
      <p:font typeface="Century Schoolbook" panose="02040604050505020304" pitchFamily="18" charset="0"/>
      <p:regular r:id="rId37"/>
      <p:bold r:id="rId38"/>
      <p:italic r:id="rId39"/>
      <p:boldItalic r:id="rId40"/>
    </p:embeddedFont>
    <p:embeddedFont>
      <p:font typeface="Gill Sans MT" panose="020B0502020104020203" pitchFamily="34" charset="77"/>
      <p:regular r:id="rId41"/>
      <p:bold r:id="rId42"/>
      <p:italic r:id="rId43"/>
      <p:boldItalic r:id="rId44"/>
    </p:embeddedFont>
    <p:embeddedFont>
      <p:font typeface="Impact" panose="020B0806030902050204" pitchFamily="3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B73AC1-4EBC-408D-A6F8-25C16E4FFF62}">
  <a:tblStyle styleId="{1EB73AC1-4EBC-408D-A6F8-25C16E4FFF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1615" autoAdjust="0"/>
  </p:normalViewPr>
  <p:slideViewPr>
    <p:cSldViewPr snapToGrid="0">
      <p:cViewPr varScale="1">
        <p:scale>
          <a:sx n="88" d="100"/>
          <a:sy n="88" d="100"/>
        </p:scale>
        <p:origin x="2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26420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412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402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038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a:xfrm>
            <a:off x="3978133" y="8842034"/>
            <a:ext cx="3043344" cy="467070"/>
          </a:xfrm>
          <a:prstGeom prst="rect">
            <a:avLst/>
          </a:prstGeom>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2890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 $330,543</a:t>
            </a:r>
          </a:p>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a:xfrm>
            <a:off x="3978133" y="8842034"/>
            <a:ext cx="3043344" cy="467070"/>
          </a:xfrm>
          <a:prstGeom prst="rect">
            <a:avLst/>
          </a:prstGeom>
        </p:spPr>
        <p:txBody>
          <a:bodyPr/>
          <a:lstStyle/>
          <a:p>
            <a:fld id="{06FECA5B-CB69-434F-96AB-1E7E18E86F8F}" type="slidenum">
              <a:rPr lang="en-US" smtClean="0"/>
              <a:t>7</a:t>
            </a:fld>
            <a:endParaRPr lang="en-US" dirty="0"/>
          </a:p>
        </p:txBody>
      </p:sp>
    </p:spTree>
    <p:extLst>
      <p:ext uri="{BB962C8B-B14F-4D97-AF65-F5344CB8AC3E}">
        <p14:creationId xmlns:p14="http://schemas.microsoft.com/office/powerpoint/2010/main" val="202605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we received money for signature programming, turnaround</a:t>
            </a:r>
            <a:r>
              <a:rPr lang="en-US" baseline="0" dirty="0"/>
              <a:t>, Title I and FTE Allotments. </a:t>
            </a:r>
            <a:endParaRPr lang="en-US" dirty="0"/>
          </a:p>
          <a:p>
            <a:endParaRPr lang="en-US" dirty="0"/>
          </a:p>
        </p:txBody>
      </p:sp>
      <p:sp>
        <p:nvSpPr>
          <p:cNvPr id="4" name="Slide Number Placeholder 3"/>
          <p:cNvSpPr>
            <a:spLocks noGrp="1"/>
          </p:cNvSpPr>
          <p:nvPr>
            <p:ph type="sldNum" sz="quarter" idx="10"/>
          </p:nvPr>
        </p:nvSpPr>
        <p:spPr>
          <a:xfrm>
            <a:off x="3978133" y="8842034"/>
            <a:ext cx="3043344" cy="467070"/>
          </a:xfrm>
          <a:prstGeom prst="rect">
            <a:avLst/>
          </a:prstGeom>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105800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a:xfrm>
            <a:off x="3978133" y="8842034"/>
            <a:ext cx="3043344" cy="467070"/>
          </a:xfrm>
          <a:prstGeom prst="rect">
            <a:avLst/>
          </a:prstGeom>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258613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a:xfrm>
            <a:off x="3978133" y="8842034"/>
            <a:ext cx="3043344" cy="467070"/>
          </a:xfrm>
          <a:prstGeom prst="rect">
            <a:avLst/>
          </a:prstGeom>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40462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add your school’s CARES Allocation to this slide.</a:t>
            </a:r>
          </a:p>
        </p:txBody>
      </p:sp>
      <p:sp>
        <p:nvSpPr>
          <p:cNvPr id="4" name="Slide Number Placeholder 3"/>
          <p:cNvSpPr>
            <a:spLocks noGrp="1"/>
          </p:cNvSpPr>
          <p:nvPr>
            <p:ph type="sldNum" sz="quarter" idx="5"/>
          </p:nvPr>
        </p:nvSpPr>
        <p:spPr>
          <a:xfrm>
            <a:off x="3978133" y="8842034"/>
            <a:ext cx="3043344" cy="467070"/>
          </a:xfrm>
          <a:prstGeom prst="rect">
            <a:avLst/>
          </a:prstGeom>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2099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a:xfrm>
            <a:off x="3978133" y="8842034"/>
            <a:ext cx="3043344" cy="467070"/>
          </a:xfrm>
          <a:prstGeom prst="rect">
            <a:avLst/>
          </a:prstGeom>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132105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BC1A41B4-0BF4-834D-8014-226AEF809757}" type="datetimeFigureOut">
              <a:rPr lang="en-US" smtClean="0"/>
              <a:t>4/10/22</a:t>
            </a:fld>
            <a:endParaRPr lang="en-US" dirty="0"/>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fld id="{0A67151F-1ABB-FC4B-B79A-923FFBFB9778}" type="slidenum">
              <a:rPr lang="en-US" smtClean="0"/>
              <a:t>‹#›</a:t>
            </a:fld>
            <a:endParaRPr lang="en-US" dirty="0"/>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6553173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A41B4-0BF4-834D-8014-226AEF809757}" type="datetimeFigureOut">
              <a:rPr lang="en-US" smtClean="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62679228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2975" y="2181826"/>
            <a:ext cx="3600450" cy="2247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181826"/>
            <a:ext cx="3600450" cy="2247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1A41B4-0BF4-834D-8014-226AEF809757}" type="datetimeFigureOut">
              <a:rPr lang="en-US" smtClean="0"/>
              <a:t>4/10/22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151898340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1A41B4-0BF4-834D-8014-226AEF809757}" type="datetimeFigureOut">
              <a:rPr lang="en-US" smtClean="0"/>
              <a:t>4/10/22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2079441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A41B4-0BF4-834D-8014-226AEF809757}" type="datetimeFigureOut">
              <a:rPr lang="en-US" smtClean="0"/>
              <a:t>4/10/22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99026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4781759"/>
            <a:ext cx="925016" cy="261347"/>
          </a:xfrm>
        </p:spPr>
        <p:txBody>
          <a:bodyPr/>
          <a:lstStyle/>
          <a:p>
            <a:fld id="{BC1A41B4-0BF4-834D-8014-226AEF809757}" type="datetimeFigureOut">
              <a:rPr lang="en-US" smtClean="0"/>
              <a:t>4/10/22</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8261" y="4781759"/>
            <a:ext cx="924342" cy="259347"/>
          </a:xfrm>
        </p:spPr>
        <p:txBody>
          <a:bodyPr/>
          <a:lstStyle/>
          <a:p>
            <a:fld id="{0A67151F-1ABB-FC4B-B79A-923FFBFB9778}" type="slidenum">
              <a:rPr lang="en-US" smtClean="0"/>
              <a:t>‹#›</a:t>
            </a:fld>
            <a:endParaRPr lang="en-US" dirty="0"/>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232172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4781759"/>
            <a:ext cx="924342" cy="261347"/>
          </a:xfrm>
        </p:spPr>
        <p:txBody>
          <a:bodyPr/>
          <a:lstStyle/>
          <a:p>
            <a:fld id="{BC1A41B4-0BF4-834D-8014-226AEF809757}" type="datetimeFigureOut">
              <a:rPr lang="en-US" smtClean="0"/>
              <a:t>4/10/22</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292474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A41B4-0BF4-834D-8014-226AEF809757}" type="datetimeFigureOut">
              <a:rPr lang="en-US" smtClean="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202094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90"/>
            <a:ext cx="1119099" cy="4200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A41B4-0BF4-834D-8014-226AEF809757}" type="datetimeFigureOut">
              <a:rPr lang="en-US" smtClean="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33870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0"/>
        <p:cNvGrpSpPr/>
        <p:nvPr/>
      </p:nvGrpSpPr>
      <p:grpSpPr>
        <a:xfrm>
          <a:off x="0" y="0"/>
          <a:ext cx="0" cy="0"/>
          <a:chOff x="0" y="0"/>
          <a:chExt cx="0" cy="0"/>
        </a:xfrm>
      </p:grpSpPr>
      <p:grpSp>
        <p:nvGrpSpPr>
          <p:cNvPr id="391" name="Google Shape;391;p9"/>
          <p:cNvGrpSpPr/>
          <p:nvPr/>
        </p:nvGrpSpPr>
        <p:grpSpPr>
          <a:xfrm>
            <a:off x="-207" y="0"/>
            <a:ext cx="9158157" cy="5149835"/>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20" name="Google Shape;420;p9"/>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A41B4-0BF4-834D-8014-226AEF809757}" type="datetimeFigureOut">
              <a:rPr lang="en-US" smtClean="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9229729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8087-8B0A-5E48-9B31-A8E5FB3E107F}" type="datetimeFigureOut">
              <a:rPr lang="en-US" smtClean="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95C093-7D5E-CB40-91EF-5DE803645E7A}" type="slidenum">
              <a:rPr lang="en-US" smtClean="0"/>
              <a:t>‹#›</a:t>
            </a:fld>
            <a:endParaRPr lang="en-US" dirty="0"/>
          </a:p>
        </p:txBody>
      </p:sp>
    </p:spTree>
    <p:extLst>
      <p:ext uri="{BB962C8B-B14F-4D97-AF65-F5344CB8AC3E}">
        <p14:creationId xmlns:p14="http://schemas.microsoft.com/office/powerpoint/2010/main" val="329364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4/10/22</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7870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1501" y="4447548"/>
            <a:ext cx="2861142" cy="273844"/>
          </a:xfrm>
          <a:prstGeom prst="rect">
            <a:avLst/>
          </a:prstGeom>
        </p:spPr>
        <p:txBody>
          <a:bodyPr/>
          <a:lstStyle/>
          <a:p>
            <a:fld id="{32D232DD-9F83-4984-8665-1447695AB811}" type="datetime1">
              <a:rPr lang="en-US" smtClean="0">
                <a:solidFill>
                  <a:prstClr val="black">
                    <a:lumMod val="85000"/>
                    <a:lumOff val="15000"/>
                  </a:prstClr>
                </a:solidFill>
              </a:rPr>
              <a:t>4/10/22</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a:xfrm>
            <a:off x="571501" y="4735833"/>
            <a:ext cx="2861142" cy="273844"/>
          </a:xfrm>
          <a:prstGeom prst="rect">
            <a:avLst/>
          </a:prstGeom>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35069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BC1A41B4-0BF4-834D-8014-226AEF809757}" type="datetimeFigureOut">
              <a:rPr lang="en-US" smtClean="0"/>
              <a:t>4/10/22</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0A67151F-1ABB-FC4B-B79A-923FFBFB9778}" type="slidenum">
              <a:rPr lang="en-US" smtClean="0"/>
              <a:t>‹#›</a:t>
            </a:fld>
            <a:endParaRPr lang="en-US" dirty="0"/>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75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A41B4-0BF4-834D-8014-226AEF809757}" type="datetimeFigureOut">
              <a:rPr lang="en-US" smtClean="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405389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73" r:id="rId4"/>
    <p:sldLayoutId id="2147483674" r:id="rId5"/>
    <p:sldLayoutId id="2147483678" r:id="rId6"/>
    <p:sldLayoutId id="214748367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BC1A41B4-0BF4-834D-8014-226AEF809757}" type="datetimeFigureOut">
              <a:rPr lang="en-US" smtClean="0"/>
              <a:t>4/10/22</a:t>
            </a:fld>
            <a:endParaRPr lang="en-US" dirty="0"/>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0A67151F-1ABB-FC4B-B79A-923FFBFB9778}" type="slidenum">
              <a:rPr lang="en-US" smtClean="0"/>
              <a:t>‹#›</a:t>
            </a:fld>
            <a:endParaRPr lang="en-US" dirty="0"/>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7090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hyperlink" Target="https://www.atlantapublicschools.us/Page/402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atin typeface="Berlin Sans FB Demi" panose="020E0802020502020306" pitchFamily="34" charset="0"/>
              </a:rPr>
              <a:t>WELCOME</a:t>
            </a:r>
            <a:br>
              <a:rPr lang="en" sz="4000" dirty="0"/>
            </a:br>
            <a:r>
              <a:rPr lang="en" sz="4000" dirty="0">
                <a:latin typeface="Berlin Sans FB Demi" panose="020E0802020502020306" pitchFamily="34" charset="0"/>
              </a:rPr>
              <a:t>SYLVAN HILLS MIDDLE </a:t>
            </a:r>
            <a:br>
              <a:rPr lang="en" sz="4000" dirty="0">
                <a:latin typeface="Berlin Sans FB Demi" panose="020E0802020502020306" pitchFamily="34" charset="0"/>
              </a:rPr>
            </a:br>
            <a:r>
              <a:rPr lang="en" sz="4000" dirty="0">
                <a:latin typeface="Berlin Sans FB Demi" panose="020E0802020502020306" pitchFamily="34" charset="0"/>
              </a:rPr>
              <a:t>GO TEAM MEETING</a:t>
            </a:r>
            <a:endParaRPr sz="4000" dirty="0">
              <a:latin typeface="Berlin Sans FB Demi" panose="020E0802020502020306" pitchFamily="34" charset="0"/>
            </a:endParaRPr>
          </a:p>
        </p:txBody>
      </p:sp>
      <p:pic>
        <p:nvPicPr>
          <p:cNvPr id="3" name="Picture 2">
            <a:extLst>
              <a:ext uri="{FF2B5EF4-FFF2-40B4-BE49-F238E27FC236}">
                <a16:creationId xmlns:a16="http://schemas.microsoft.com/office/drawing/2014/main" id="{A8F91459-7C0D-6545-81E8-EDCB193C19F0}"/>
              </a:ext>
            </a:extLst>
          </p:cNvPr>
          <p:cNvPicPr>
            <a:picLocks noChangeAspect="1"/>
          </p:cNvPicPr>
          <p:nvPr/>
        </p:nvPicPr>
        <p:blipFill>
          <a:blip r:embed="rId3"/>
          <a:stretch>
            <a:fillRect/>
          </a:stretch>
        </p:blipFill>
        <p:spPr>
          <a:xfrm>
            <a:off x="6556917" y="1541278"/>
            <a:ext cx="2060497" cy="2060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 by Function</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7" name="Picture 6" descr="Chart, pie chart&#10;&#10;Description automatically generated">
            <a:extLst>
              <a:ext uri="{FF2B5EF4-FFF2-40B4-BE49-F238E27FC236}">
                <a16:creationId xmlns:a16="http://schemas.microsoft.com/office/drawing/2014/main" id="{81D2E372-B7C9-4D40-B255-259D7DDAF640}"/>
              </a:ext>
            </a:extLst>
          </p:cNvPr>
          <p:cNvPicPr>
            <a:picLocks noChangeAspect="1"/>
          </p:cNvPicPr>
          <p:nvPr/>
        </p:nvPicPr>
        <p:blipFill rotWithShape="1">
          <a:blip r:embed="rId3"/>
          <a:srcRect l="853" t="1757" r="1282" b="2492"/>
          <a:stretch/>
        </p:blipFill>
        <p:spPr>
          <a:xfrm>
            <a:off x="1288997" y="1506458"/>
            <a:ext cx="6196835" cy="3528126"/>
          </a:xfrm>
          <a:prstGeom prst="rect">
            <a:avLst/>
          </a:prstGeom>
        </p:spPr>
      </p:pic>
    </p:spTree>
    <p:extLst>
      <p:ext uri="{BB962C8B-B14F-4D97-AF65-F5344CB8AC3E}">
        <p14:creationId xmlns:p14="http://schemas.microsoft.com/office/powerpoint/2010/main" val="97505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p:txBody>
          <a:bodyPr>
            <a:normAutofit/>
          </a:bodyPr>
          <a:lstStyle/>
          <a:p>
            <a:pPr algn="ctr"/>
            <a:r>
              <a:rPr lang="en-US" sz="4000" b="1" dirty="0"/>
              <a:t>CARES Allocations</a:t>
            </a:r>
          </a:p>
        </p:txBody>
      </p:sp>
      <p:sp>
        <p:nvSpPr>
          <p:cNvPr id="3" name="Content Placeholder 2">
            <a:extLst>
              <a:ext uri="{FF2B5EF4-FFF2-40B4-BE49-F238E27FC236}">
                <a16:creationId xmlns:a16="http://schemas.microsoft.com/office/drawing/2014/main" id="{F9209BFA-CA8A-BE41-A0B6-74FFF5B1E354}"/>
              </a:ext>
            </a:extLst>
          </p:cNvPr>
          <p:cNvSpPr>
            <a:spLocks noGrp="1"/>
          </p:cNvSpPr>
          <p:nvPr>
            <p:ph type="body" idx="1"/>
          </p:nvPr>
        </p:nvSpPr>
        <p:spPr>
          <a:xfrm>
            <a:off x="1172649" y="1599700"/>
            <a:ext cx="7227989" cy="2890200"/>
          </a:xfrm>
        </p:spPr>
        <p:txBody>
          <a:bodyPr>
            <a:normAutofit fontScale="92500" lnSpcReduction="20000"/>
          </a:bodyPr>
          <a:lstStyle/>
          <a:p>
            <a:pPr marL="102872" indent="0">
              <a:buNone/>
            </a:pPr>
            <a:r>
              <a:rPr lang="en-US" b="1" dirty="0">
                <a:latin typeface="Calibri" panose="020F0502020204030204" pitchFamily="34" charset="0"/>
                <a:cs typeface="Calibri" panose="020F0502020204030204" pitchFamily="34" charset="0"/>
              </a:rPr>
              <a:t>Other allowable CARES expenditures include:</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Technology Support:</a:t>
            </a:r>
            <a:r>
              <a:rPr lang="en-US" sz="1200" dirty="0">
                <a:latin typeface="Calibri" panose="020F0502020204030204" pitchFamily="34" charset="0"/>
                <a:cs typeface="Calibri" panose="020F0502020204030204" pitchFamily="34" charset="0"/>
              </a:rPr>
              <a:t> Software, assistive technology, online learning platforms, subscriptions. </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Mental and Physical Health: </a:t>
            </a:r>
            <a:r>
              <a:rPr lang="en-US" sz="1200" dirty="0">
                <a:latin typeface="Calibri" panose="020F0502020204030204" pitchFamily="34" charset="0"/>
                <a:cs typeface="Calibri" panose="020F0502020204030204" pitchFamily="34" charset="0"/>
              </a:rPr>
              <a:t>Cover the costs of additional counseling, telehealth, therapeutic services, and wraparound services and supports (contracted hours, professional learning, programs)</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Supplemental Learning: </a:t>
            </a:r>
            <a:r>
              <a:rPr lang="en-US" sz="1200" dirty="0">
                <a:latin typeface="Calibri" panose="020F0502020204030204" pitchFamily="34" charset="0"/>
                <a:cs typeface="Calibri" panose="020F0502020204030204" pitchFamily="34" charset="0"/>
              </a:rPr>
              <a:t>Cover costs of remediation, and/or enrichment opportunities during the school year for students (afterschool programs, additional pay for teachers and staff, transportation). </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Professional Development: </a:t>
            </a:r>
            <a:r>
              <a:rPr lang="en-US" sz="1200" dirty="0">
                <a:latin typeface="Calibri" panose="020F0502020204030204" pitchFamily="34" charset="0"/>
                <a:cs typeface="Calibri" panose="020F0502020204030204" pitchFamily="34" charset="0"/>
              </a:rPr>
              <a:t>Cover costs of additional professional development for school leaders, teachers, and staff (trainings, extended professional development days, consultants, programs). </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At-risk Student Populations: </a:t>
            </a:r>
            <a:r>
              <a:rPr lang="en-US" sz="1200" dirty="0">
                <a:latin typeface="Calibri" panose="020F0502020204030204" pitchFamily="34" charset="0"/>
                <a:cs typeface="Calibri" panose="020F0502020204030204" pitchFamily="34" charset="0"/>
              </a:rPr>
              <a:t>Cover costs of school specific activities, services, supports, programs, and/or targeted interventions directly addressing the needs of low-income students, students with disabilities, racial and ethnic minorities, English Learners, migrant students, students experiencing homelessness, and children in foster care. </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Continuity of Core Staff and Services. </a:t>
            </a:r>
            <a:r>
              <a:rPr lang="en-US" sz="1200" dirty="0">
                <a:latin typeface="Calibri" panose="020F0502020204030204" pitchFamily="34" charset="0"/>
                <a:cs typeface="Calibri" panose="020F0502020204030204" pitchFamily="34" charset="0"/>
              </a:rPr>
              <a:t>Restore any potential LEA FY22 budget reductions due to decreased state and/or local revenue. </a:t>
            </a:r>
          </a:p>
        </p:txBody>
      </p:sp>
    </p:spTree>
    <p:extLst>
      <p:ext uri="{BB962C8B-B14F-4D97-AF65-F5344CB8AC3E}">
        <p14:creationId xmlns:p14="http://schemas.microsoft.com/office/powerpoint/2010/main" val="368795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School FY23 CARES Allocation</a:t>
            </a:r>
            <a:br>
              <a:rPr lang="en-US" dirty="0"/>
            </a:br>
            <a:endParaRPr lang="en-US" dirty="0"/>
          </a:p>
        </p:txBody>
      </p:sp>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1335419" y="2371161"/>
            <a:ext cx="6841554" cy="2243174"/>
          </a:xfrm>
          <a:prstGeom prst="rect">
            <a:avLst/>
          </a:prstGeom>
        </p:spPr>
        <p:txBody>
          <a:bodyPr>
            <a:normAutofit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dirty="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02872" indent="0">
              <a:buNone/>
            </a:pPr>
            <a:endParaRPr lang="en-US" sz="1125" dirty="0"/>
          </a:p>
        </p:txBody>
      </p:sp>
      <p:graphicFrame>
        <p:nvGraphicFramePr>
          <p:cNvPr id="8" name="Table 8">
            <a:extLst>
              <a:ext uri="{FF2B5EF4-FFF2-40B4-BE49-F238E27FC236}">
                <a16:creationId xmlns:a16="http://schemas.microsoft.com/office/drawing/2014/main" id="{B924F001-EA3F-0D41-A3C8-CBBC591C93A1}"/>
              </a:ext>
            </a:extLst>
          </p:cNvPr>
          <p:cNvGraphicFramePr>
            <a:graphicFrameLocks noGrp="1"/>
          </p:cNvGraphicFramePr>
          <p:nvPr>
            <p:extLst>
              <p:ext uri="{D42A27DB-BD31-4B8C-83A1-F6EECF244321}">
                <p14:modId xmlns:p14="http://schemas.microsoft.com/office/powerpoint/2010/main" val="904461022"/>
              </p:ext>
            </p:extLst>
          </p:nvPr>
        </p:nvGraphicFramePr>
        <p:xfrm>
          <a:off x="2207058" y="1562640"/>
          <a:ext cx="4539343" cy="563880"/>
        </p:xfrm>
        <a:graphic>
          <a:graphicData uri="http://schemas.openxmlformats.org/drawingml/2006/table">
            <a:tbl>
              <a:tblPr firstRow="1" bandRow="1">
                <a:tableStyleId>{5C22544A-7EE6-4342-B048-85BDC9FD1C3A}</a:tableStyleId>
              </a:tblPr>
              <a:tblGrid>
                <a:gridCol w="3089366">
                  <a:extLst>
                    <a:ext uri="{9D8B030D-6E8A-4147-A177-3AD203B41FA5}">
                      <a16:colId xmlns:a16="http://schemas.microsoft.com/office/drawing/2014/main" val="1940488031"/>
                    </a:ext>
                  </a:extLst>
                </a:gridCol>
                <a:gridCol w="1449977">
                  <a:extLst>
                    <a:ext uri="{9D8B030D-6E8A-4147-A177-3AD203B41FA5}">
                      <a16:colId xmlns:a16="http://schemas.microsoft.com/office/drawing/2014/main" val="1262826846"/>
                    </a:ext>
                  </a:extLst>
                </a:gridCol>
              </a:tblGrid>
              <a:tr h="278130">
                <a:tc>
                  <a:txBody>
                    <a:bodyPr/>
                    <a:lstStyle/>
                    <a:p>
                      <a:r>
                        <a:rPr lang="en-US" sz="1400" dirty="0"/>
                        <a:t>FY23 CARES II Allocation</a:t>
                      </a:r>
                    </a:p>
                  </a:txBody>
                  <a:tcPr marL="68580" marR="68580" marT="34290" marB="34290"/>
                </a:tc>
                <a:tc>
                  <a:txBody>
                    <a:bodyPr/>
                    <a:lstStyle/>
                    <a:p>
                      <a:r>
                        <a:rPr lang="en-US" sz="1400" b="1" i="0" kern="1200" dirty="0">
                          <a:solidFill>
                            <a:schemeClr val="lt1"/>
                          </a:solidFill>
                          <a:effectLst/>
                          <a:latin typeface="+mn-lt"/>
                          <a:ea typeface="+mn-ea"/>
                          <a:cs typeface="+mn-cs"/>
                        </a:rPr>
                        <a:t> 211,261</a:t>
                      </a:r>
                      <a:endParaRPr lang="en-US" sz="1400" dirty="0"/>
                    </a:p>
                  </a:txBody>
                  <a:tcPr marL="68580" marR="68580" marT="34290" marB="34290"/>
                </a:tc>
                <a:extLst>
                  <a:ext uri="{0D108BD9-81ED-4DB2-BD59-A6C34878D82A}">
                    <a16:rowId xmlns:a16="http://schemas.microsoft.com/office/drawing/2014/main" val="2611956650"/>
                  </a:ext>
                </a:extLst>
              </a:tr>
              <a:tr h="278130">
                <a:tc>
                  <a:txBody>
                    <a:bodyPr/>
                    <a:lstStyle/>
                    <a:p>
                      <a:r>
                        <a:rPr lang="en-US" sz="1400" dirty="0"/>
                        <a:t>FY 22 CARES II  Remaining Balance</a:t>
                      </a:r>
                    </a:p>
                  </a:txBody>
                  <a:tcPr marL="68580" marR="68580" marT="34290" marB="34290"/>
                </a:tc>
                <a:tc>
                  <a:txBody>
                    <a:bodyPr/>
                    <a:lstStyle/>
                    <a:p>
                      <a:r>
                        <a:rPr lang="en-US" sz="1400" b="1" i="0" kern="1200" dirty="0">
                          <a:solidFill>
                            <a:schemeClr val="dk1"/>
                          </a:solidFill>
                          <a:effectLst/>
                          <a:latin typeface="+mn-lt"/>
                          <a:ea typeface="+mn-ea"/>
                          <a:cs typeface="+mn-cs"/>
                        </a:rPr>
                        <a:t>190,876</a:t>
                      </a:r>
                      <a:endParaRPr lang="en-US" sz="1400" dirty="0"/>
                    </a:p>
                  </a:txBody>
                  <a:tcPr marL="68580" marR="68580" marT="34290" marB="34290"/>
                </a:tc>
                <a:extLst>
                  <a:ext uri="{0D108BD9-81ED-4DB2-BD59-A6C34878D82A}">
                    <a16:rowId xmlns:a16="http://schemas.microsoft.com/office/drawing/2014/main" val="3560697047"/>
                  </a:ext>
                </a:extLst>
              </a:tr>
            </a:tbl>
          </a:graphicData>
        </a:graphic>
      </p:graphicFrame>
    </p:spTree>
    <p:extLst>
      <p:ext uri="{BB962C8B-B14F-4D97-AF65-F5344CB8AC3E}">
        <p14:creationId xmlns:p14="http://schemas.microsoft.com/office/powerpoint/2010/main" val="320592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i="1" dirty="0">
                <a:solidFill>
                  <a:schemeClr val="accent1"/>
                </a:solidFill>
                <a:latin typeface="Century Schoolbook" panose="02040604050505020304"/>
              </a:rPr>
              <a:t>Executive Summary</a:t>
            </a:r>
            <a:endParaRPr lang="en-US" dirty="0">
              <a:solidFill>
                <a:schemeClr val="accent1"/>
              </a:solidFill>
            </a:endParaRPr>
          </a:p>
        </p:txBody>
      </p:sp>
      <p:sp>
        <p:nvSpPr>
          <p:cNvPr id="3" name="Subtitle 2"/>
          <p:cNvSpPr>
            <a:spLocks noGrp="1"/>
          </p:cNvSpPr>
          <p:nvPr>
            <p:ph type="body" idx="1"/>
          </p:nvPr>
        </p:nvSpPr>
        <p:spPr>
          <a:xfrm>
            <a:off x="902935" y="1599600"/>
            <a:ext cx="6182020" cy="2890200"/>
          </a:xfrm>
        </p:spPr>
        <p:txBody>
          <a:bodyPr>
            <a:normAutofit fontScale="70000" lnSpcReduction="20000"/>
          </a:bodyPr>
          <a:lstStyle/>
          <a:p>
            <a:pPr marL="342900" indent="-342900" algn="l">
              <a:buFont typeface="Arial" panose="020B0604020202020204" pitchFamily="34" charset="0"/>
              <a:buChar char="•"/>
            </a:pPr>
            <a:r>
              <a:rPr lang="en-US" dirty="0">
                <a:solidFill>
                  <a:schemeClr val="tx1"/>
                </a:solidFill>
              </a:rPr>
              <a:t>This budget represents an investment plan for our school’s students, employees and the community as a whole.</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The budget recommendations are tied directly to the school’s strategic vision and direction.</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The proposed budget for the general operations of the school are reflected at $</a:t>
            </a:r>
            <a:r>
              <a:rPr lang="en-US" u="sng" dirty="0">
                <a:solidFill>
                  <a:schemeClr val="tx1"/>
                </a:solidFill>
              </a:rPr>
              <a:t>6,007,341</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This investment plan for FY23 accommodates a student population that is projected to be </a:t>
            </a:r>
            <a:r>
              <a:rPr lang="en-US" sz="1950" b="1" dirty="0">
                <a:solidFill>
                  <a:schemeClr val="tx1"/>
                </a:solidFill>
              </a:rPr>
              <a:t>447</a:t>
            </a:r>
            <a:r>
              <a:rPr lang="en-US" dirty="0">
                <a:solidFill>
                  <a:schemeClr val="tx1"/>
                </a:solidFill>
              </a:rPr>
              <a:t> students, which is a decrease of </a:t>
            </a:r>
            <a:r>
              <a:rPr lang="en-US" sz="1950" b="1" dirty="0">
                <a:solidFill>
                  <a:schemeClr val="tx1"/>
                </a:solidFill>
              </a:rPr>
              <a:t>66</a:t>
            </a:r>
            <a:r>
              <a:rPr lang="en-US" dirty="0">
                <a:solidFill>
                  <a:schemeClr val="tx1"/>
                </a:solidFill>
              </a:rPr>
              <a:t> students from FY22.</a:t>
            </a:r>
          </a:p>
        </p:txBody>
      </p:sp>
      <p:sp>
        <p:nvSpPr>
          <p:cNvPr id="4" name="Slide Number Placeholder 3"/>
          <p:cNvSpPr>
            <a:spLocks noGrp="1"/>
          </p:cNvSpPr>
          <p:nvPr>
            <p:ph type="sldNum" idx="12"/>
          </p:nvPr>
        </p:nvSpPr>
        <p:spPr/>
        <p:txBody>
          <a:bodyPr/>
          <a:lstStyle/>
          <a:p>
            <a:fld id="{3D6C3DC6-EF6E-8948-BFE6-808D46D584D8}" type="slidenum">
              <a:rPr lang="en-US" smtClean="0"/>
              <a:t>13</a:t>
            </a:fld>
            <a:endParaRPr lang="en-US" dirty="0"/>
          </a:p>
        </p:txBody>
      </p:sp>
    </p:spTree>
    <p:extLst>
      <p:ext uri="{BB962C8B-B14F-4D97-AF65-F5344CB8AC3E}">
        <p14:creationId xmlns:p14="http://schemas.microsoft.com/office/powerpoint/2010/main" val="192568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Draft of Considerations</a:t>
            </a:r>
          </a:p>
        </p:txBody>
      </p:sp>
      <p:sp>
        <p:nvSpPr>
          <p:cNvPr id="5" name="Text Placeholder 4"/>
          <p:cNvSpPr>
            <a:spLocks noGrp="1"/>
          </p:cNvSpPr>
          <p:nvPr>
            <p:ph type="body" idx="1"/>
          </p:nvPr>
        </p:nvSpPr>
        <p:spPr>
          <a:xfrm>
            <a:off x="881508" y="1599600"/>
            <a:ext cx="7622746" cy="3189488"/>
          </a:xfrm>
        </p:spPr>
        <p:txBody>
          <a:bodyPr/>
          <a:lstStyle/>
          <a:p>
            <a:pPr marL="101600" indent="0">
              <a:buNone/>
            </a:pPr>
            <a:r>
              <a:rPr lang="en-US" sz="1800" b="1" dirty="0"/>
              <a:t>Changes in Standards of Service and/ or Funding Sources:</a:t>
            </a:r>
          </a:p>
          <a:p>
            <a:r>
              <a:rPr lang="en-US" sz="1800" dirty="0"/>
              <a:t>(1) Full-Time Media Specialist </a:t>
            </a:r>
            <a:r>
              <a:rPr lang="en-US" sz="1000" b="1" i="1" dirty="0">
                <a:solidFill>
                  <a:schemeClr val="accent4"/>
                </a:solidFill>
              </a:rPr>
              <a:t>change in Standards of Service</a:t>
            </a:r>
            <a:endParaRPr lang="en-US" sz="1800" b="1" i="1" dirty="0">
              <a:solidFill>
                <a:schemeClr val="accent4"/>
              </a:solidFill>
            </a:endParaRPr>
          </a:p>
          <a:p>
            <a:r>
              <a:rPr lang="en-US" sz="1800" dirty="0"/>
              <a:t>(1) School Social Worker  </a:t>
            </a:r>
            <a:r>
              <a:rPr lang="en-US" sz="1000" b="1" i="1" dirty="0">
                <a:solidFill>
                  <a:schemeClr val="accent4"/>
                </a:solidFill>
              </a:rPr>
              <a:t>change in funding source</a:t>
            </a:r>
            <a:endParaRPr lang="en-US" sz="1800" b="1" i="1" dirty="0">
              <a:solidFill>
                <a:schemeClr val="accent4"/>
              </a:solidFill>
            </a:endParaRPr>
          </a:p>
          <a:p>
            <a:r>
              <a:rPr lang="en-US" sz="1800" dirty="0"/>
              <a:t>(1) School Nurse </a:t>
            </a:r>
            <a:r>
              <a:rPr lang="en-US" sz="1000" b="1" i="1" dirty="0">
                <a:solidFill>
                  <a:schemeClr val="accent4"/>
                </a:solidFill>
              </a:rPr>
              <a:t>change in funding source</a:t>
            </a:r>
          </a:p>
          <a:p>
            <a:pPr>
              <a:buFont typeface="Wingdings" panose="05000000000000000000" pitchFamily="2" charset="2"/>
              <a:buChar char="§"/>
            </a:pPr>
            <a:r>
              <a:rPr lang="en-US" sz="1800" dirty="0"/>
              <a:t>(1) Non-Instructional Aid</a:t>
            </a:r>
          </a:p>
          <a:p>
            <a:pPr marL="101600" indent="0">
              <a:buNone/>
            </a:pPr>
            <a:r>
              <a:rPr lang="en-US" sz="1800" b="1" dirty="0"/>
              <a:t>Recommendation to abolish the following positons</a:t>
            </a:r>
          </a:p>
          <a:p>
            <a:r>
              <a:rPr lang="en-US" sz="1800" dirty="0"/>
              <a:t>Media Paraprofessional Position</a:t>
            </a:r>
          </a:p>
          <a:p>
            <a:r>
              <a:rPr lang="en-US" sz="1800" dirty="0"/>
              <a:t>Reading Intervention Position </a:t>
            </a:r>
          </a:p>
        </p:txBody>
      </p:sp>
      <p:sp>
        <p:nvSpPr>
          <p:cNvPr id="4" name="Slide Number Placeholder 3"/>
          <p:cNvSpPr>
            <a:spLocks noGrp="1"/>
          </p:cNvSpPr>
          <p:nvPr>
            <p:ph type="sldNum" idx="12"/>
          </p:nvPr>
        </p:nvSpPr>
        <p:spPr/>
        <p:txBody>
          <a:bodyPr/>
          <a:lstStyle/>
          <a:p>
            <a:fld id="{4795C093-7D5E-CB40-91EF-5DE803645E7A}" type="slidenum">
              <a:rPr lang="en-US" smtClean="0"/>
              <a:t>14</a:t>
            </a:fld>
            <a:endParaRPr lang="en-US" dirty="0"/>
          </a:p>
        </p:txBody>
      </p:sp>
    </p:spTree>
    <p:extLst>
      <p:ext uri="{BB962C8B-B14F-4D97-AF65-F5344CB8AC3E}">
        <p14:creationId xmlns:p14="http://schemas.microsoft.com/office/powerpoint/2010/main" val="394471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What’s Next? </a:t>
            </a:r>
          </a:p>
        </p:txBody>
      </p:sp>
      <p:sp>
        <p:nvSpPr>
          <p:cNvPr id="3" name="Text Placeholder 2"/>
          <p:cNvSpPr>
            <a:spLocks noGrp="1"/>
          </p:cNvSpPr>
          <p:nvPr>
            <p:ph type="body" idx="1"/>
          </p:nvPr>
        </p:nvSpPr>
        <p:spPr>
          <a:xfrm>
            <a:off x="4924926" y="1531605"/>
            <a:ext cx="4028573" cy="681659"/>
          </a:xfrm>
        </p:spPr>
        <p:txBody>
          <a:bodyPr/>
          <a:lstStyle/>
          <a:p>
            <a:pPr marL="101600" lvl="0" indent="0" algn="ctr">
              <a:buClr>
                <a:srgbClr val="FFAD1D"/>
              </a:buClr>
              <a:buNone/>
            </a:pPr>
            <a:r>
              <a:rPr lang="en-US" sz="2800" b="1" dirty="0">
                <a:solidFill>
                  <a:schemeClr val="tx1"/>
                </a:solidFill>
              </a:rPr>
              <a:t>Final Budget Approval </a:t>
            </a:r>
          </a:p>
          <a:p>
            <a:pPr marL="558800" lvl="1" indent="0">
              <a:buNone/>
            </a:pPr>
            <a:endParaRPr lang="en-US" sz="16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dirty="0"/>
          </a:p>
        </p:txBody>
      </p:sp>
      <p:pic>
        <p:nvPicPr>
          <p:cNvPr id="9" name="Picture 8"/>
          <p:cNvPicPr>
            <a:picLocks noChangeAspect="1"/>
          </p:cNvPicPr>
          <p:nvPr/>
        </p:nvPicPr>
        <p:blipFill>
          <a:blip r:embed="rId3"/>
          <a:stretch>
            <a:fillRect/>
          </a:stretch>
        </p:blipFill>
        <p:spPr>
          <a:xfrm>
            <a:off x="965420" y="2057438"/>
            <a:ext cx="3821735" cy="2140172"/>
          </a:xfrm>
          <a:prstGeom prst="rect">
            <a:avLst/>
          </a:prstGeom>
        </p:spPr>
      </p:pic>
      <p:pic>
        <p:nvPicPr>
          <p:cNvPr id="11" name="Picture 10"/>
          <p:cNvPicPr>
            <a:picLocks noChangeAspect="1"/>
          </p:cNvPicPr>
          <p:nvPr/>
        </p:nvPicPr>
        <p:blipFill>
          <a:blip r:embed="rId4"/>
          <a:stretch>
            <a:fillRect/>
          </a:stretch>
        </p:blipFill>
        <p:spPr>
          <a:xfrm>
            <a:off x="5915862" y="2057438"/>
            <a:ext cx="2057400" cy="2219325"/>
          </a:xfrm>
          <a:prstGeom prst="rect">
            <a:avLst/>
          </a:prstGeom>
        </p:spPr>
      </p:pic>
    </p:spTree>
    <p:extLst>
      <p:ext uri="{BB962C8B-B14F-4D97-AF65-F5344CB8AC3E}">
        <p14:creationId xmlns:p14="http://schemas.microsoft.com/office/powerpoint/2010/main" val="321606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35CB68-28D8-9342-9F4F-4B4D6A0E886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556357" y="3398285"/>
            <a:ext cx="2392434" cy="1594956"/>
          </a:xfrm>
        </p:spPr>
      </p:pic>
      <p:sp>
        <p:nvSpPr>
          <p:cNvPr id="6" name="TextBox 5">
            <a:extLst>
              <a:ext uri="{FF2B5EF4-FFF2-40B4-BE49-F238E27FC236}">
                <a16:creationId xmlns:a16="http://schemas.microsoft.com/office/drawing/2014/main" id="{D2F88D8E-FA8B-6142-9DD7-20EA786027BD}"/>
              </a:ext>
            </a:extLst>
          </p:cNvPr>
          <p:cNvSpPr txBox="1"/>
          <p:nvPr/>
        </p:nvSpPr>
        <p:spPr>
          <a:xfrm>
            <a:off x="657546" y="1642667"/>
            <a:ext cx="8393987"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accent4"/>
                </a:solidFill>
              </a:rPr>
              <a:t>National School Social Workers Week March 7</a:t>
            </a:r>
            <a:r>
              <a:rPr lang="en-US" sz="2400" b="1" baseline="30000" dirty="0">
                <a:solidFill>
                  <a:schemeClr val="accent4"/>
                </a:solidFill>
              </a:rPr>
              <a:t>th</a:t>
            </a:r>
            <a:r>
              <a:rPr lang="en-US" sz="2400" b="1" dirty="0">
                <a:solidFill>
                  <a:schemeClr val="accent4"/>
                </a:solidFill>
              </a:rPr>
              <a:t> – 11</a:t>
            </a:r>
            <a:r>
              <a:rPr lang="en-US" sz="2400" b="1" baseline="30000" dirty="0">
                <a:solidFill>
                  <a:schemeClr val="accent4"/>
                </a:solidFill>
              </a:rPr>
              <a:t>th</a:t>
            </a:r>
            <a:r>
              <a:rPr lang="en-US" sz="2400" b="1" dirty="0">
                <a:solidFill>
                  <a:schemeClr val="accent4"/>
                </a:solidFill>
              </a:rPr>
              <a:t> </a:t>
            </a:r>
            <a:endParaRPr lang="en-US" sz="2400" b="1" baseline="30000" dirty="0">
              <a:solidFill>
                <a:schemeClr val="accent4"/>
              </a:solidFill>
            </a:endParaRPr>
          </a:p>
          <a:p>
            <a:r>
              <a:rPr lang="en-US" sz="2400" b="1" dirty="0">
                <a:solidFill>
                  <a:schemeClr val="accent4"/>
                </a:solidFill>
              </a:rPr>
              <a:t> </a:t>
            </a:r>
            <a:endParaRPr lang="en-US" sz="2400" i="1" dirty="0"/>
          </a:p>
          <a:p>
            <a:pPr marL="342900" indent="-342900">
              <a:buFont typeface="Arial" panose="020B0604020202020204" pitchFamily="34" charset="0"/>
              <a:buChar char="•"/>
            </a:pPr>
            <a:r>
              <a:rPr lang="en-US" sz="2400" i="1" dirty="0"/>
              <a:t>Teacher Work Day: March. 21</a:t>
            </a:r>
            <a:r>
              <a:rPr lang="en-US" sz="2400" i="1" baseline="30000" dirty="0"/>
              <a:t>st</a:t>
            </a:r>
            <a:r>
              <a:rPr lang="en-US" sz="2400" i="1" dirty="0"/>
              <a:t> </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i="1" dirty="0"/>
              <a:t>MAP Administration </a:t>
            </a:r>
          </a:p>
          <a:p>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7" name="Rectangle 6">
            <a:extLst>
              <a:ext uri="{FF2B5EF4-FFF2-40B4-BE49-F238E27FC236}">
                <a16:creationId xmlns:a16="http://schemas.microsoft.com/office/drawing/2014/main" id="{7E3CDFC0-FFDE-EC4B-981F-70BF33B38996}"/>
              </a:ext>
            </a:extLst>
          </p:cNvPr>
          <p:cNvSpPr/>
          <p:nvPr/>
        </p:nvSpPr>
        <p:spPr>
          <a:xfrm>
            <a:off x="398793" y="573575"/>
            <a:ext cx="5130252" cy="692497"/>
          </a:xfrm>
          <a:prstGeom prst="rect">
            <a:avLst/>
          </a:prstGeom>
          <a:noFill/>
        </p:spPr>
        <p:txBody>
          <a:bodyPr wrap="none" lIns="68580" tIns="34290" rIns="68580" bIns="34290">
            <a:spAutoFit/>
          </a:bodyPr>
          <a:lstStyle/>
          <a:p>
            <a:pPr algn="ctr"/>
            <a:r>
              <a:rPr lang="en-US" sz="4050" b="1" dirty="0">
                <a:ln w="0"/>
                <a:solidFill>
                  <a:schemeClr val="bg1"/>
                </a:solidFill>
                <a:effectLst>
                  <a:outerShdw blurRad="38100" dist="19050" dir="2700000" algn="tl" rotWithShape="0">
                    <a:schemeClr val="dk1">
                      <a:alpha val="40000"/>
                    </a:schemeClr>
                  </a:outerShdw>
                </a:effectLst>
              </a:rPr>
              <a:t>ANNOUNCEMENTS!</a:t>
            </a:r>
          </a:p>
        </p:txBody>
      </p:sp>
    </p:spTree>
    <p:extLst>
      <p:ext uri="{BB962C8B-B14F-4D97-AF65-F5344CB8AC3E}">
        <p14:creationId xmlns:p14="http://schemas.microsoft.com/office/powerpoint/2010/main" val="184568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4" y="558352"/>
            <a:ext cx="8005588" cy="4012253"/>
            <a:chOff x="752858" y="744469"/>
            <a:chExt cx="10674117" cy="5349671"/>
          </a:xfrm>
        </p:grpSpPr>
        <p:sp>
          <p:nvSpPr>
            <p:cNvPr id="15"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8" name="Rectangle 17">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050"/>
          </a:p>
        </p:txBody>
      </p:sp>
      <p:pic>
        <p:nvPicPr>
          <p:cNvPr id="9" name="Content Placeholder 8" descr="A picture containing text, building&#10;&#10;Description automatically generated">
            <a:extLst>
              <a:ext uri="{FF2B5EF4-FFF2-40B4-BE49-F238E27FC236}">
                <a16:creationId xmlns:a16="http://schemas.microsoft.com/office/drawing/2014/main" id="{DBA9259D-DEB2-874F-BDBE-076935928356}"/>
              </a:ext>
            </a:extLst>
          </p:cNvPr>
          <p:cNvPicPr>
            <a:picLocks noGrp="1" noChangeAspect="1"/>
          </p:cNvPicPr>
          <p:nvPr>
            <p:ph idx="4294967295"/>
          </p:nvPr>
        </p:nvPicPr>
        <p:blipFill>
          <a:blip r:embed="rId2"/>
          <a:stretch>
            <a:fillRect/>
          </a:stretch>
        </p:blipFill>
        <p:spPr>
          <a:xfrm>
            <a:off x="680580" y="1282108"/>
            <a:ext cx="2743780" cy="2744945"/>
          </a:xfrm>
        </p:spPr>
      </p:pic>
      <p:sp>
        <p:nvSpPr>
          <p:cNvPr id="5" name="Title 4">
            <a:extLst>
              <a:ext uri="{FF2B5EF4-FFF2-40B4-BE49-F238E27FC236}">
                <a16:creationId xmlns:a16="http://schemas.microsoft.com/office/drawing/2014/main" id="{071D5191-CFFB-1345-AECE-2FC3D6A227D3}"/>
              </a:ext>
            </a:extLst>
          </p:cNvPr>
          <p:cNvSpPr>
            <a:spLocks noGrp="1"/>
          </p:cNvSpPr>
          <p:nvPr>
            <p:ph type="title" idx="4294967295"/>
          </p:nvPr>
        </p:nvSpPr>
        <p:spPr>
          <a:xfrm>
            <a:off x="6824663" y="342899"/>
            <a:ext cx="2319337" cy="921339"/>
          </a:xfrm>
        </p:spPr>
        <p:txBody>
          <a:bodyPr>
            <a:normAutofit fontScale="90000"/>
          </a:bodyPr>
          <a:lstStyle/>
          <a:p>
            <a:r>
              <a:rPr lang="en-US" dirty="0"/>
              <a:t>Happy </a:t>
            </a:r>
            <a:br>
              <a:rPr lang="en-US" dirty="0"/>
            </a:br>
            <a:r>
              <a:rPr lang="en-US" dirty="0"/>
              <a:t>National School </a:t>
            </a:r>
            <a:br>
              <a:rPr lang="en-US" dirty="0"/>
            </a:br>
            <a:r>
              <a:rPr lang="en-US" dirty="0"/>
              <a:t>Social Worker </a:t>
            </a:r>
            <a:br>
              <a:rPr lang="en-US" dirty="0"/>
            </a:br>
            <a:r>
              <a:rPr lang="en-US" dirty="0"/>
              <a:t>Week! </a:t>
            </a:r>
          </a:p>
        </p:txBody>
      </p:sp>
      <p:sp>
        <p:nvSpPr>
          <p:cNvPr id="20"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475521"/>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3" y="1512463"/>
            <a:ext cx="2456260" cy="330636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1" name="Picture 10" descr="A picture containing text, tree&#10;&#10;Description automatically generated">
            <a:extLst>
              <a:ext uri="{FF2B5EF4-FFF2-40B4-BE49-F238E27FC236}">
                <a16:creationId xmlns:a16="http://schemas.microsoft.com/office/drawing/2014/main" id="{D4144CE5-2DCB-3B4E-A069-82B219B82FED}"/>
              </a:ext>
            </a:extLst>
          </p:cNvPr>
          <p:cNvPicPr>
            <a:picLocks noChangeAspect="1"/>
          </p:cNvPicPr>
          <p:nvPr/>
        </p:nvPicPr>
        <p:blipFill>
          <a:blip r:embed="rId3"/>
          <a:stretch>
            <a:fillRect/>
          </a:stretch>
        </p:blipFill>
        <p:spPr>
          <a:xfrm rot="5400000">
            <a:off x="3436322" y="2152709"/>
            <a:ext cx="2701165" cy="2025873"/>
          </a:xfrm>
          <a:prstGeom prst="rect">
            <a:avLst/>
          </a:prstGeom>
        </p:spPr>
      </p:pic>
    </p:spTree>
    <p:extLst>
      <p:ext uri="{BB962C8B-B14F-4D97-AF65-F5344CB8AC3E}">
        <p14:creationId xmlns:p14="http://schemas.microsoft.com/office/powerpoint/2010/main" val="261526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6A7A-95AF-C349-92BD-0C3D30C0D71A}"/>
              </a:ext>
            </a:extLst>
          </p:cNvPr>
          <p:cNvSpPr>
            <a:spLocks noGrp="1"/>
          </p:cNvSpPr>
          <p:nvPr>
            <p:ph type="title"/>
          </p:nvPr>
        </p:nvSpPr>
        <p:spPr>
          <a:xfrm rot="20951023">
            <a:off x="635705" y="3185625"/>
            <a:ext cx="4979609" cy="1249145"/>
          </a:xfrm>
          <a:noFill/>
        </p:spPr>
        <p:txBody>
          <a:bodyPr>
            <a:normAutofit fontScale="90000"/>
          </a:bodyPr>
          <a:lstStyle/>
          <a:p>
            <a:pPr algn="ctr"/>
            <a:r>
              <a:rPr lang="en-US" sz="5475" b="1" dirty="0">
                <a:latin typeface="+mn-lt"/>
              </a:rPr>
              <a:t>Connect </a:t>
            </a:r>
            <a:br>
              <a:rPr lang="en-US" sz="5475" b="1" dirty="0">
                <a:latin typeface="+mn-lt"/>
              </a:rPr>
            </a:br>
            <a:r>
              <a:rPr lang="en-US" sz="5475" b="1" dirty="0">
                <a:latin typeface="+mn-lt"/>
              </a:rPr>
              <a:t>with US!</a:t>
            </a:r>
            <a:br>
              <a:rPr lang="en-US" dirty="0"/>
            </a:br>
            <a:endParaRPr lang="en-US" dirty="0"/>
          </a:p>
        </p:txBody>
      </p:sp>
      <p:pic>
        <p:nvPicPr>
          <p:cNvPr id="9" name="Content Placeholder 8">
            <a:extLst>
              <a:ext uri="{FF2B5EF4-FFF2-40B4-BE49-F238E27FC236}">
                <a16:creationId xmlns:a16="http://schemas.microsoft.com/office/drawing/2014/main" id="{BD83D943-742D-234E-8C0D-539FA7A807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825" y="901700"/>
            <a:ext cx="1771650" cy="1771650"/>
          </a:xfrm>
          <a:solidFill>
            <a:schemeClr val="bg1"/>
          </a:solidFill>
        </p:spPr>
      </p:pic>
      <p:sp>
        <p:nvSpPr>
          <p:cNvPr id="10" name="TextBox 9">
            <a:extLst>
              <a:ext uri="{FF2B5EF4-FFF2-40B4-BE49-F238E27FC236}">
                <a16:creationId xmlns:a16="http://schemas.microsoft.com/office/drawing/2014/main" id="{39F9319E-15D1-7045-A835-DA2EDCFDD260}"/>
              </a:ext>
            </a:extLst>
          </p:cNvPr>
          <p:cNvSpPr txBox="1"/>
          <p:nvPr/>
        </p:nvSpPr>
        <p:spPr>
          <a:xfrm>
            <a:off x="562731" y="363546"/>
            <a:ext cx="2962671" cy="461665"/>
          </a:xfrm>
          <a:prstGeom prst="rect">
            <a:avLst/>
          </a:prstGeom>
          <a:noFill/>
        </p:spPr>
        <p:txBody>
          <a:bodyPr wrap="square" rtlCol="0">
            <a:spAutoFit/>
          </a:bodyPr>
          <a:lstStyle/>
          <a:p>
            <a:r>
              <a:rPr lang="en-US" sz="2400" dirty="0"/>
              <a:t>@apssylvanhillsms</a:t>
            </a:r>
          </a:p>
        </p:txBody>
      </p:sp>
      <p:sp>
        <p:nvSpPr>
          <p:cNvPr id="13" name="TextBox 12">
            <a:extLst>
              <a:ext uri="{FF2B5EF4-FFF2-40B4-BE49-F238E27FC236}">
                <a16:creationId xmlns:a16="http://schemas.microsoft.com/office/drawing/2014/main" id="{DA2E5DCA-2858-9140-A97C-BD131D395011}"/>
              </a:ext>
            </a:extLst>
          </p:cNvPr>
          <p:cNvSpPr txBox="1"/>
          <p:nvPr/>
        </p:nvSpPr>
        <p:spPr>
          <a:xfrm>
            <a:off x="6266336" y="4479925"/>
            <a:ext cx="2962671" cy="507831"/>
          </a:xfrm>
          <a:prstGeom prst="rect">
            <a:avLst/>
          </a:prstGeom>
          <a:noFill/>
        </p:spPr>
        <p:txBody>
          <a:bodyPr wrap="square" rtlCol="0">
            <a:spAutoFit/>
          </a:bodyPr>
          <a:lstStyle/>
          <a:p>
            <a:pPr algn="ctr"/>
            <a:r>
              <a:rPr lang="en-US" sz="2700" dirty="0"/>
              <a:t>@apssylvanhills</a:t>
            </a:r>
          </a:p>
        </p:txBody>
      </p:sp>
      <p:pic>
        <p:nvPicPr>
          <p:cNvPr id="15" name="Picture 14">
            <a:extLst>
              <a:ext uri="{FF2B5EF4-FFF2-40B4-BE49-F238E27FC236}">
                <a16:creationId xmlns:a16="http://schemas.microsoft.com/office/drawing/2014/main" id="{893C0A6F-8714-A641-B291-058B70BE4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384" y="2673350"/>
            <a:ext cx="1806575" cy="1806575"/>
          </a:xfrm>
          <a:prstGeom prst="rect">
            <a:avLst/>
          </a:prstGeom>
        </p:spPr>
      </p:pic>
      <p:sp>
        <p:nvSpPr>
          <p:cNvPr id="16" name="Rectangle 15">
            <a:extLst>
              <a:ext uri="{FF2B5EF4-FFF2-40B4-BE49-F238E27FC236}">
                <a16:creationId xmlns:a16="http://schemas.microsoft.com/office/drawing/2014/main" id="{B80AD1C3-02CD-304D-B36A-8E7BD229CDC8}"/>
              </a:ext>
            </a:extLst>
          </p:cNvPr>
          <p:cNvSpPr/>
          <p:nvPr/>
        </p:nvSpPr>
        <p:spPr>
          <a:xfrm>
            <a:off x="2895536" y="2153475"/>
            <a:ext cx="5755423" cy="392415"/>
          </a:xfrm>
          <a:prstGeom prst="rect">
            <a:avLst/>
          </a:prstGeom>
          <a:noFill/>
        </p:spPr>
        <p:txBody>
          <a:bodyPr wrap="none" lIns="68580" tIns="34290" rIns="68580" bIns="34290">
            <a:spAutoFit/>
          </a:bodyPr>
          <a:lstStyle/>
          <a:p>
            <a:pPr algn="ctr"/>
            <a:r>
              <a:rPr lang="en-US" sz="2100" dirty="0">
                <a:hlinkClick r:id="rId4"/>
              </a:rPr>
              <a:t>https://www.atlantapublicschools.us/Page/4020</a:t>
            </a:r>
            <a:endParaRPr lang="en-US" sz="2100" dirty="0">
              <a:ln w="0"/>
              <a:solidFill>
                <a:schemeClr val="tx1"/>
              </a:solidFill>
              <a:effectLst>
                <a:outerShdw blurRad="38100" dist="19050" dir="2700000" algn="tl" rotWithShape="0">
                  <a:schemeClr val="dk1">
                    <a:alpha val="40000"/>
                  </a:schemeClr>
                </a:outerShdw>
              </a:effectLst>
            </a:endParaRPr>
          </a:p>
        </p:txBody>
      </p:sp>
      <p:pic>
        <p:nvPicPr>
          <p:cNvPr id="18" name="Picture 17">
            <a:extLst>
              <a:ext uri="{FF2B5EF4-FFF2-40B4-BE49-F238E27FC236}">
                <a16:creationId xmlns:a16="http://schemas.microsoft.com/office/drawing/2014/main" id="{87574804-8554-554A-95A1-A94E89F30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759" y="145932"/>
            <a:ext cx="1924050" cy="1905000"/>
          </a:xfrm>
          <a:prstGeom prst="rect">
            <a:avLst/>
          </a:prstGeom>
        </p:spPr>
      </p:pic>
    </p:spTree>
    <p:extLst>
      <p:ext uri="{BB962C8B-B14F-4D97-AF65-F5344CB8AC3E}">
        <p14:creationId xmlns:p14="http://schemas.microsoft.com/office/powerpoint/2010/main" val="183372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EEC3C3-EFE8-4D4D-908F-2CC166499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901" y="1017166"/>
            <a:ext cx="5353050" cy="2997708"/>
          </a:xfrm>
          <a:prstGeom prst="rect">
            <a:avLst/>
          </a:prstGeom>
        </p:spPr>
      </p:pic>
      <p:sp>
        <p:nvSpPr>
          <p:cNvPr id="9" name="Rectangle 8">
            <a:extLst>
              <a:ext uri="{FF2B5EF4-FFF2-40B4-BE49-F238E27FC236}">
                <a16:creationId xmlns:a16="http://schemas.microsoft.com/office/drawing/2014/main" id="{4070FC4A-1505-4F4A-9C8C-38C503E40E9A}"/>
              </a:ext>
            </a:extLst>
          </p:cNvPr>
          <p:cNvSpPr/>
          <p:nvPr/>
        </p:nvSpPr>
        <p:spPr>
          <a:xfrm>
            <a:off x="-16817" y="151544"/>
            <a:ext cx="3043782" cy="692497"/>
          </a:xfrm>
          <a:prstGeom prst="rect">
            <a:avLst/>
          </a:prstGeom>
          <a:noFill/>
        </p:spPr>
        <p:txBody>
          <a:bodyPr wrap="none" lIns="68580" tIns="34290" rIns="68580" bIns="34290">
            <a:spAutoFit/>
          </a:bodyPr>
          <a:lstStyle/>
          <a:p>
            <a:pPr algn="ct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rPr>
              <a:t>Questions?</a:t>
            </a:r>
          </a:p>
        </p:txBody>
      </p:sp>
      <p:sp>
        <p:nvSpPr>
          <p:cNvPr id="10" name="Rectangle 9">
            <a:extLst>
              <a:ext uri="{FF2B5EF4-FFF2-40B4-BE49-F238E27FC236}">
                <a16:creationId xmlns:a16="http://schemas.microsoft.com/office/drawing/2014/main" id="{2C1B1B21-049F-0D4C-A660-E4EBDC2F017D}"/>
              </a:ext>
            </a:extLst>
          </p:cNvPr>
          <p:cNvSpPr/>
          <p:nvPr/>
        </p:nvSpPr>
        <p:spPr>
          <a:xfrm>
            <a:off x="-11977" y="4197697"/>
            <a:ext cx="2894640" cy="692497"/>
          </a:xfrm>
          <a:prstGeom prst="rect">
            <a:avLst/>
          </a:prstGeom>
          <a:noFill/>
        </p:spPr>
        <p:txBody>
          <a:bodyPr wrap="none" lIns="68580" tIns="34290" rIns="68580" bIns="34290">
            <a:spAutoFit/>
          </a:bodyPr>
          <a:lstStyle/>
          <a:p>
            <a:pPr algn="ct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rPr>
              <a:t>Concerns?</a:t>
            </a:r>
          </a:p>
        </p:txBody>
      </p:sp>
      <p:sp>
        <p:nvSpPr>
          <p:cNvPr id="11" name="Rectangle 10">
            <a:extLst>
              <a:ext uri="{FF2B5EF4-FFF2-40B4-BE49-F238E27FC236}">
                <a16:creationId xmlns:a16="http://schemas.microsoft.com/office/drawing/2014/main" id="{1799F949-495F-8546-84A2-B76B847502C4}"/>
              </a:ext>
            </a:extLst>
          </p:cNvPr>
          <p:cNvSpPr/>
          <p:nvPr/>
        </p:nvSpPr>
        <p:spPr>
          <a:xfrm>
            <a:off x="57755" y="2174620"/>
            <a:ext cx="2894640" cy="692497"/>
          </a:xfrm>
          <a:prstGeom prst="rect">
            <a:avLst/>
          </a:prstGeom>
          <a:noFill/>
        </p:spPr>
        <p:txBody>
          <a:bodyPr wrap="none" lIns="68580" tIns="34290" rIns="68580" bIns="34290">
            <a:spAutoFit/>
          </a:bodyPr>
          <a:lstStyle/>
          <a:p>
            <a:pPr algn="ct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rPr>
              <a:t>Feedback?</a:t>
            </a:r>
          </a:p>
        </p:txBody>
      </p:sp>
    </p:spTree>
    <p:extLst>
      <p:ext uri="{BB962C8B-B14F-4D97-AF65-F5344CB8AC3E}">
        <p14:creationId xmlns:p14="http://schemas.microsoft.com/office/powerpoint/2010/main" val="305120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600" b="1" dirty="0"/>
              <a:t>Today’s Agenda</a:t>
            </a:r>
            <a:endParaRPr lang="en-US" sz="3200" dirty="0"/>
          </a:p>
        </p:txBody>
      </p:sp>
      <p:sp>
        <p:nvSpPr>
          <p:cNvPr id="3" name="Text Placeholder 2"/>
          <p:cNvSpPr>
            <a:spLocks noGrp="1"/>
          </p:cNvSpPr>
          <p:nvPr>
            <p:ph type="body" idx="1"/>
          </p:nvPr>
        </p:nvSpPr>
        <p:spPr>
          <a:xfrm>
            <a:off x="1025912" y="1318000"/>
            <a:ext cx="4761571" cy="3825500"/>
          </a:xfrm>
        </p:spPr>
        <p:txBody>
          <a:bodyPr/>
          <a:lstStyle/>
          <a:p>
            <a:pPr lvl="0">
              <a:lnSpc>
                <a:spcPct val="100000"/>
              </a:lnSpc>
            </a:pPr>
            <a:r>
              <a:rPr lang="en-US" sz="1200" b="1" dirty="0"/>
              <a:t>Call to Order</a:t>
            </a:r>
          </a:p>
          <a:p>
            <a:pPr lvl="0">
              <a:lnSpc>
                <a:spcPct val="100000"/>
              </a:lnSpc>
            </a:pPr>
            <a:r>
              <a:rPr lang="en-US" sz="1200" b="1" dirty="0"/>
              <a:t>Norms</a:t>
            </a:r>
          </a:p>
          <a:p>
            <a:pPr lvl="0">
              <a:lnSpc>
                <a:spcPct val="100000"/>
              </a:lnSpc>
            </a:pPr>
            <a:r>
              <a:rPr lang="en-US" sz="1200" b="1" dirty="0"/>
              <a:t>Roll Call</a:t>
            </a:r>
            <a:endParaRPr lang="en-US" sz="1200" dirty="0"/>
          </a:p>
          <a:p>
            <a:pPr lvl="0">
              <a:lnSpc>
                <a:spcPct val="100000"/>
              </a:lnSpc>
            </a:pPr>
            <a:r>
              <a:rPr lang="en-US" sz="1200" b="1" dirty="0"/>
              <a:t>Action Items </a:t>
            </a:r>
            <a:endParaRPr lang="en-US" sz="1200" dirty="0"/>
          </a:p>
          <a:p>
            <a:pPr lvl="1">
              <a:lnSpc>
                <a:spcPct val="100000"/>
              </a:lnSpc>
            </a:pPr>
            <a:r>
              <a:rPr lang="en-US" sz="1200" dirty="0"/>
              <a:t>Approval of Agenda </a:t>
            </a:r>
          </a:p>
          <a:p>
            <a:pPr lvl="1">
              <a:lnSpc>
                <a:spcPct val="100000"/>
              </a:lnSpc>
            </a:pPr>
            <a:r>
              <a:rPr lang="en-US" sz="1200" dirty="0"/>
              <a:t>Approval of Previous Minutes </a:t>
            </a:r>
          </a:p>
          <a:p>
            <a:pPr lvl="1">
              <a:lnSpc>
                <a:spcPct val="100000"/>
              </a:lnSpc>
            </a:pPr>
            <a:r>
              <a:rPr lang="en-US" sz="1200" dirty="0"/>
              <a:t>FY23 Budget Approval </a:t>
            </a:r>
          </a:p>
          <a:p>
            <a:pPr lvl="0">
              <a:lnSpc>
                <a:spcPct val="100000"/>
              </a:lnSpc>
            </a:pPr>
            <a:r>
              <a:rPr lang="en-US" sz="1200" b="1" dirty="0"/>
              <a:t>Information Items/ Announcements</a:t>
            </a:r>
          </a:p>
          <a:p>
            <a:pPr lvl="1">
              <a:lnSpc>
                <a:spcPct val="100000"/>
              </a:lnSpc>
            </a:pPr>
            <a:r>
              <a:rPr lang="en-US" sz="1200" b="1" dirty="0"/>
              <a:t>Principal Report</a:t>
            </a:r>
            <a:endParaRPr lang="en-US" sz="1200" dirty="0"/>
          </a:p>
          <a:p>
            <a:pPr lvl="0">
              <a:lnSpc>
                <a:spcPct val="100000"/>
              </a:lnSpc>
            </a:pPr>
            <a:r>
              <a:rPr lang="en-US" sz="1200" b="1" dirty="0"/>
              <a:t>Adjournment</a:t>
            </a:r>
            <a:endParaRPr lang="en-US" sz="1200" dirty="0"/>
          </a:p>
          <a:p>
            <a:pPr marL="101600" indent="0">
              <a:buNone/>
            </a:pPr>
            <a:endParaRPr lang="en-US" sz="12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dirty="0"/>
          </a:p>
        </p:txBody>
      </p:sp>
      <p:pic>
        <p:nvPicPr>
          <p:cNvPr id="7" name="Picture 6">
            <a:extLst>
              <a:ext uri="{FF2B5EF4-FFF2-40B4-BE49-F238E27FC236}">
                <a16:creationId xmlns:a16="http://schemas.microsoft.com/office/drawing/2014/main" id="{C7564252-8325-3B4F-A912-06EDE3C3897B}"/>
              </a:ext>
            </a:extLst>
          </p:cNvPr>
          <p:cNvPicPr>
            <a:picLocks noChangeAspect="1"/>
          </p:cNvPicPr>
          <p:nvPr/>
        </p:nvPicPr>
        <p:blipFill>
          <a:blip r:embed="rId2"/>
          <a:stretch>
            <a:fillRect/>
          </a:stretch>
        </p:blipFill>
        <p:spPr>
          <a:xfrm>
            <a:off x="5276227" y="1588623"/>
            <a:ext cx="3228027" cy="3228027"/>
          </a:xfrm>
          <a:prstGeom prst="rect">
            <a:avLst/>
          </a:prstGeom>
        </p:spPr>
      </p:pic>
    </p:spTree>
    <p:extLst>
      <p:ext uri="{BB962C8B-B14F-4D97-AF65-F5344CB8AC3E}">
        <p14:creationId xmlns:p14="http://schemas.microsoft.com/office/powerpoint/2010/main" val="228898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4DC014-5EDD-824D-AA82-C85C36C673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73" y="406400"/>
            <a:ext cx="3647975" cy="4737100"/>
          </a:xfrm>
        </p:spPr>
      </p:pic>
      <p:sp>
        <p:nvSpPr>
          <p:cNvPr id="9" name="Rectangle 8">
            <a:extLst>
              <a:ext uri="{FF2B5EF4-FFF2-40B4-BE49-F238E27FC236}">
                <a16:creationId xmlns:a16="http://schemas.microsoft.com/office/drawing/2014/main" id="{D71BD50A-825B-5441-B4A0-8C2F5C459A0E}"/>
              </a:ext>
            </a:extLst>
          </p:cNvPr>
          <p:cNvSpPr/>
          <p:nvPr/>
        </p:nvSpPr>
        <p:spPr>
          <a:xfrm>
            <a:off x="4063561" y="60152"/>
            <a:ext cx="4293483" cy="692497"/>
          </a:xfrm>
          <a:prstGeom prst="rect">
            <a:avLst/>
          </a:prstGeom>
          <a:noFill/>
        </p:spPr>
        <p:txBody>
          <a:bodyPr wrap="none" lIns="68580" tIns="34290" rIns="68580" bIns="34290">
            <a:spAutoFit/>
          </a:bodyPr>
          <a:lstStyle/>
          <a:p>
            <a:pPr algn="ctr"/>
            <a:r>
              <a:rPr lang="en-US" sz="4050" b="1" dirty="0">
                <a:ln w="10160">
                  <a:solidFill>
                    <a:schemeClr val="accent1"/>
                  </a:solidFill>
                  <a:prstDash val="solid"/>
                </a:ln>
                <a:solidFill>
                  <a:schemeClr val="tx1"/>
                </a:solidFill>
                <a:effectLst>
                  <a:outerShdw blurRad="38100" dist="22860" dir="5400000" algn="tl" rotWithShape="0">
                    <a:srgbClr val="000000">
                      <a:alpha val="30000"/>
                    </a:srgbClr>
                  </a:outerShdw>
                </a:effectLst>
              </a:rPr>
              <a:t>Let’s commit to: </a:t>
            </a:r>
          </a:p>
        </p:txBody>
      </p:sp>
      <p:sp>
        <p:nvSpPr>
          <p:cNvPr id="4" name="TextBox 3">
            <a:extLst>
              <a:ext uri="{FF2B5EF4-FFF2-40B4-BE49-F238E27FC236}">
                <a16:creationId xmlns:a16="http://schemas.microsoft.com/office/drawing/2014/main" id="{D139DA92-2CE4-B141-8857-F198B5DFC819}"/>
              </a:ext>
            </a:extLst>
          </p:cNvPr>
          <p:cNvSpPr txBox="1"/>
          <p:nvPr/>
        </p:nvSpPr>
        <p:spPr>
          <a:xfrm>
            <a:off x="3311912" y="910665"/>
            <a:ext cx="5633275" cy="4152419"/>
          </a:xfrm>
          <a:prstGeom prst="rect">
            <a:avLst/>
          </a:prstGeom>
          <a:noFill/>
        </p:spPr>
        <p:txBody>
          <a:bodyPr wrap="square" rtlCol="0">
            <a:spAutoFit/>
          </a:bodyPr>
          <a:lstStyle/>
          <a:p>
            <a:pPr marL="228600" lvl="0" indent="-228600">
              <a:lnSpc>
                <a:spcPct val="110000"/>
              </a:lnSpc>
              <a:buSzPts val="2400"/>
              <a:buChar char="•"/>
            </a:pPr>
            <a:r>
              <a:rPr lang="en-US" sz="1600" dirty="0"/>
              <a:t>Wearing masks and socially distancing</a:t>
            </a:r>
          </a:p>
          <a:p>
            <a:pPr marL="228600" lvl="0" indent="-228600">
              <a:lnSpc>
                <a:spcPct val="110000"/>
              </a:lnSpc>
              <a:buSzPts val="2400"/>
              <a:buChar char="•"/>
            </a:pPr>
            <a:r>
              <a:rPr lang="en-US" sz="1600" dirty="0"/>
              <a:t>Being present and engaging meaningfully so that we can learn from each other (i.e. Cameras on)</a:t>
            </a:r>
          </a:p>
          <a:p>
            <a:pPr marL="228600" indent="-228600">
              <a:lnSpc>
                <a:spcPct val="110000"/>
              </a:lnSpc>
              <a:spcBef>
                <a:spcPts val="700"/>
              </a:spcBef>
              <a:buSzPts val="2400"/>
              <a:buFontTx/>
              <a:buChar char="•"/>
            </a:pPr>
            <a:r>
              <a:rPr lang="en-US" sz="1600" dirty="0"/>
              <a:t>Refrain from using electronic devices unless required to engage in the work</a:t>
            </a:r>
          </a:p>
          <a:p>
            <a:pPr marL="228600" indent="-228600">
              <a:lnSpc>
                <a:spcPct val="110000"/>
              </a:lnSpc>
              <a:spcBef>
                <a:spcPts val="700"/>
              </a:spcBef>
              <a:buSzPts val="2400"/>
              <a:buFontTx/>
              <a:buChar char="•"/>
            </a:pPr>
            <a:r>
              <a:rPr lang="en-US" sz="1600" dirty="0"/>
              <a:t>Muting your microphone (</a:t>
            </a:r>
            <a:r>
              <a:rPr lang="en-US" sz="1600" b="1" dirty="0"/>
              <a:t>VIRTUAL</a:t>
            </a:r>
            <a:r>
              <a:rPr lang="en-US" sz="1600" dirty="0"/>
              <a:t>) and </a:t>
            </a:r>
            <a:r>
              <a:rPr lang="en-US" sz="1600" i="1" dirty="0"/>
              <a:t>minimizing</a:t>
            </a:r>
            <a:r>
              <a:rPr lang="en-US" sz="1600" dirty="0"/>
              <a:t> extraneous conversations</a:t>
            </a:r>
          </a:p>
          <a:p>
            <a:pPr marL="228600" indent="-228600">
              <a:lnSpc>
                <a:spcPct val="110000"/>
              </a:lnSpc>
              <a:spcBef>
                <a:spcPts val="700"/>
              </a:spcBef>
              <a:buSzPts val="2400"/>
              <a:buFontTx/>
              <a:buChar char="•"/>
            </a:pPr>
            <a:r>
              <a:rPr lang="en-US" sz="1600" dirty="0"/>
              <a:t>Assuming good will</a:t>
            </a:r>
          </a:p>
          <a:p>
            <a:pPr marL="228600" lvl="0" indent="-228600">
              <a:lnSpc>
                <a:spcPct val="110000"/>
              </a:lnSpc>
              <a:spcBef>
                <a:spcPts val="700"/>
              </a:spcBef>
              <a:buSzPts val="2400"/>
              <a:buChar char="•"/>
            </a:pPr>
            <a:r>
              <a:rPr lang="en-US" sz="1600" dirty="0"/>
              <a:t>Allowing all voices of the team to be heard</a:t>
            </a:r>
          </a:p>
          <a:p>
            <a:pPr marL="228600" lvl="0" indent="-228600">
              <a:lnSpc>
                <a:spcPct val="110000"/>
              </a:lnSpc>
              <a:spcBef>
                <a:spcPts val="700"/>
              </a:spcBef>
              <a:buSzPts val="2400"/>
              <a:buChar char="•"/>
            </a:pPr>
            <a:r>
              <a:rPr lang="en-US" sz="1600" dirty="0"/>
              <a:t>Focusing on the day’s content</a:t>
            </a:r>
          </a:p>
          <a:p>
            <a:pPr marL="228600" lvl="0" indent="-228600">
              <a:lnSpc>
                <a:spcPct val="110000"/>
              </a:lnSpc>
              <a:spcBef>
                <a:spcPts val="700"/>
              </a:spcBef>
              <a:buSzPts val="2400"/>
              <a:buChar char="•"/>
            </a:pPr>
            <a:r>
              <a:rPr lang="en-US" sz="1600" dirty="0"/>
              <a:t>Starting and ending on time</a:t>
            </a:r>
          </a:p>
          <a:p>
            <a:pPr marL="228600" lvl="0" indent="-228600">
              <a:lnSpc>
                <a:spcPct val="110000"/>
              </a:lnSpc>
              <a:spcBef>
                <a:spcPts val="700"/>
              </a:spcBef>
              <a:buSzPts val="2400"/>
              <a:buChar char="•"/>
            </a:pPr>
            <a:r>
              <a:rPr lang="en-US" sz="1600" dirty="0"/>
              <a:t>Being gracious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638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B0FBFB-EECD-BC49-B3EC-81FD66424E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6" name="Rectangle 5">
            <a:extLst>
              <a:ext uri="{FF2B5EF4-FFF2-40B4-BE49-F238E27FC236}">
                <a16:creationId xmlns:a16="http://schemas.microsoft.com/office/drawing/2014/main" id="{B5F464A7-C136-8C4A-9F54-323080A66001}"/>
              </a:ext>
            </a:extLst>
          </p:cNvPr>
          <p:cNvSpPr/>
          <p:nvPr/>
        </p:nvSpPr>
        <p:spPr>
          <a:xfrm>
            <a:off x="1206512" y="638124"/>
            <a:ext cx="6931706" cy="707886"/>
          </a:xfrm>
          <a:prstGeom prst="rect">
            <a:avLst/>
          </a:prstGeom>
          <a:noFill/>
        </p:spPr>
        <p:txBody>
          <a:bodyPr wrap="non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GO TEAM MEMBERS 21-22</a:t>
            </a:r>
          </a:p>
        </p:txBody>
      </p:sp>
      <p:graphicFrame>
        <p:nvGraphicFramePr>
          <p:cNvPr id="7" name="Table 6">
            <a:extLst>
              <a:ext uri="{FF2B5EF4-FFF2-40B4-BE49-F238E27FC236}">
                <a16:creationId xmlns:a16="http://schemas.microsoft.com/office/drawing/2014/main" id="{35694EC2-747C-C04B-BB6B-468EFA46DA46}"/>
              </a:ext>
            </a:extLst>
          </p:cNvPr>
          <p:cNvGraphicFramePr>
            <a:graphicFrameLocks noGrp="1"/>
          </p:cNvGraphicFramePr>
          <p:nvPr>
            <p:extLst>
              <p:ext uri="{D42A27DB-BD31-4B8C-83A1-F6EECF244321}">
                <p14:modId xmlns:p14="http://schemas.microsoft.com/office/powerpoint/2010/main" val="3467503756"/>
              </p:ext>
            </p:extLst>
          </p:nvPr>
        </p:nvGraphicFramePr>
        <p:xfrm>
          <a:off x="1738775" y="1435100"/>
          <a:ext cx="6096000" cy="3360170"/>
        </p:xfrm>
        <a:graphic>
          <a:graphicData uri="http://schemas.openxmlformats.org/drawingml/2006/table">
            <a:tbl>
              <a:tblPr firstRow="1" bandRow="1">
                <a:tableStyleId>{1EB73AC1-4EBC-408D-A6F8-25C16E4FFF62}</a:tableStyleId>
              </a:tblPr>
              <a:tblGrid>
                <a:gridCol w="3048000">
                  <a:extLst>
                    <a:ext uri="{9D8B030D-6E8A-4147-A177-3AD203B41FA5}">
                      <a16:colId xmlns:a16="http://schemas.microsoft.com/office/drawing/2014/main" val="868217347"/>
                    </a:ext>
                  </a:extLst>
                </a:gridCol>
                <a:gridCol w="3048000">
                  <a:extLst>
                    <a:ext uri="{9D8B030D-6E8A-4147-A177-3AD203B41FA5}">
                      <a16:colId xmlns:a16="http://schemas.microsoft.com/office/drawing/2014/main" val="4274735305"/>
                    </a:ext>
                  </a:extLst>
                </a:gridCol>
              </a:tblGrid>
              <a:tr h="305470">
                <a:tc>
                  <a:txBody>
                    <a:bodyPr/>
                    <a:lstStyle/>
                    <a:p>
                      <a:pPr algn="ctr"/>
                      <a:r>
                        <a:rPr lang="en-US" b="1" dirty="0"/>
                        <a:t>NAME</a:t>
                      </a:r>
                    </a:p>
                  </a:txBody>
                  <a:tcPr>
                    <a:solidFill>
                      <a:srgbClr val="FFC000"/>
                    </a:solidFill>
                  </a:tcPr>
                </a:tc>
                <a:tc>
                  <a:txBody>
                    <a:bodyPr/>
                    <a:lstStyle/>
                    <a:p>
                      <a:pPr algn="ctr"/>
                      <a:r>
                        <a:rPr lang="en-US" b="1" dirty="0"/>
                        <a:t>ROLE</a:t>
                      </a:r>
                    </a:p>
                  </a:txBody>
                  <a:tcPr>
                    <a:solidFill>
                      <a:srgbClr val="FFC000"/>
                    </a:solidFill>
                  </a:tcPr>
                </a:tc>
                <a:extLst>
                  <a:ext uri="{0D108BD9-81ED-4DB2-BD59-A6C34878D82A}">
                    <a16:rowId xmlns:a16="http://schemas.microsoft.com/office/drawing/2014/main" val="2960972244"/>
                  </a:ext>
                </a:extLst>
              </a:tr>
              <a:tr h="305470">
                <a:tc>
                  <a:txBody>
                    <a:bodyPr/>
                    <a:lstStyle/>
                    <a:p>
                      <a:pPr algn="ctr"/>
                      <a:r>
                        <a:rPr lang="en-US" dirty="0"/>
                        <a:t>Ms. Monica Blasingame</a:t>
                      </a:r>
                    </a:p>
                  </a:txBody>
                  <a:tcPr/>
                </a:tc>
                <a:tc>
                  <a:txBody>
                    <a:bodyPr/>
                    <a:lstStyle/>
                    <a:p>
                      <a:pPr algn="ctr"/>
                      <a:r>
                        <a:rPr lang="en-US" dirty="0"/>
                        <a:t>Principal</a:t>
                      </a:r>
                    </a:p>
                  </a:txBody>
                  <a:tcPr/>
                </a:tc>
                <a:extLst>
                  <a:ext uri="{0D108BD9-81ED-4DB2-BD59-A6C34878D82A}">
                    <a16:rowId xmlns:a16="http://schemas.microsoft.com/office/drawing/2014/main" val="3539644995"/>
                  </a:ext>
                </a:extLst>
              </a:tr>
              <a:tr h="305470">
                <a:tc>
                  <a:txBody>
                    <a:bodyPr/>
                    <a:lstStyle/>
                    <a:p>
                      <a:pPr algn="ctr"/>
                      <a:r>
                        <a:rPr lang="en-US" dirty="0"/>
                        <a:t>Ms. Jessica Bracey</a:t>
                      </a:r>
                    </a:p>
                  </a:txBody>
                  <a:tcPr/>
                </a:tc>
                <a:tc>
                  <a:txBody>
                    <a:bodyPr/>
                    <a:lstStyle/>
                    <a:p>
                      <a:pPr algn="ctr"/>
                      <a:r>
                        <a:rPr lang="en-US" dirty="0"/>
                        <a:t>Parent</a:t>
                      </a:r>
                    </a:p>
                  </a:txBody>
                  <a:tcPr/>
                </a:tc>
                <a:extLst>
                  <a:ext uri="{0D108BD9-81ED-4DB2-BD59-A6C34878D82A}">
                    <a16:rowId xmlns:a16="http://schemas.microsoft.com/office/drawing/2014/main" val="3314042721"/>
                  </a:ext>
                </a:extLst>
              </a:tr>
              <a:tr h="305470">
                <a:tc>
                  <a:txBody>
                    <a:bodyPr/>
                    <a:lstStyle/>
                    <a:p>
                      <a:pPr algn="ctr"/>
                      <a:r>
                        <a:rPr lang="en-US" dirty="0"/>
                        <a:t>Ms. Queen Rosa Harden-Green</a:t>
                      </a:r>
                    </a:p>
                  </a:txBody>
                  <a:tcPr/>
                </a:tc>
                <a:tc>
                  <a:txBody>
                    <a:bodyPr/>
                    <a:lstStyle/>
                    <a:p>
                      <a:pPr algn="ctr"/>
                      <a:r>
                        <a:rPr lang="en-US" dirty="0"/>
                        <a:t>Parent</a:t>
                      </a:r>
                    </a:p>
                  </a:txBody>
                  <a:tcPr/>
                </a:tc>
                <a:extLst>
                  <a:ext uri="{0D108BD9-81ED-4DB2-BD59-A6C34878D82A}">
                    <a16:rowId xmlns:a16="http://schemas.microsoft.com/office/drawing/2014/main" val="120257173"/>
                  </a:ext>
                </a:extLst>
              </a:tr>
              <a:tr h="305470">
                <a:tc>
                  <a:txBody>
                    <a:bodyPr/>
                    <a:lstStyle/>
                    <a:p>
                      <a:pPr algn="ctr"/>
                      <a:r>
                        <a:rPr lang="en-US" dirty="0"/>
                        <a:t>Ms.</a:t>
                      </a:r>
                      <a:r>
                        <a:rPr lang="en-US" baseline="0" dirty="0"/>
                        <a:t> </a:t>
                      </a:r>
                      <a:r>
                        <a:rPr lang="en-US" baseline="0" dirty="0" err="1"/>
                        <a:t>Kinisha</a:t>
                      </a:r>
                      <a:r>
                        <a:rPr lang="en-US" baseline="0" dirty="0"/>
                        <a:t> Banks</a:t>
                      </a:r>
                      <a:endParaRPr lang="en-US" dirty="0"/>
                    </a:p>
                  </a:txBody>
                  <a:tcPr/>
                </a:tc>
                <a:tc>
                  <a:txBody>
                    <a:bodyPr/>
                    <a:lstStyle/>
                    <a:p>
                      <a:pPr algn="ctr"/>
                      <a:r>
                        <a:rPr lang="en-US" dirty="0"/>
                        <a:t>Parent</a:t>
                      </a:r>
                    </a:p>
                  </a:txBody>
                  <a:tcPr/>
                </a:tc>
                <a:extLst>
                  <a:ext uri="{0D108BD9-81ED-4DB2-BD59-A6C34878D82A}">
                    <a16:rowId xmlns:a16="http://schemas.microsoft.com/office/drawing/2014/main" val="3739647218"/>
                  </a:ext>
                </a:extLst>
              </a:tr>
              <a:tr h="305470">
                <a:tc>
                  <a:txBody>
                    <a:bodyPr/>
                    <a:lstStyle/>
                    <a:p>
                      <a:pPr algn="ctr"/>
                      <a:r>
                        <a:rPr lang="en-US" dirty="0"/>
                        <a:t>Ms. Sade Miller</a:t>
                      </a:r>
                    </a:p>
                  </a:txBody>
                  <a:tcPr/>
                </a:tc>
                <a:tc>
                  <a:txBody>
                    <a:bodyPr/>
                    <a:lstStyle/>
                    <a:p>
                      <a:pPr algn="ctr"/>
                      <a:r>
                        <a:rPr lang="en-US" dirty="0"/>
                        <a:t>Staff</a:t>
                      </a:r>
                    </a:p>
                  </a:txBody>
                  <a:tcPr/>
                </a:tc>
                <a:extLst>
                  <a:ext uri="{0D108BD9-81ED-4DB2-BD59-A6C34878D82A}">
                    <a16:rowId xmlns:a16="http://schemas.microsoft.com/office/drawing/2014/main" val="3011988033"/>
                  </a:ext>
                </a:extLst>
              </a:tr>
              <a:tr h="305470">
                <a:tc>
                  <a:txBody>
                    <a:bodyPr/>
                    <a:lstStyle/>
                    <a:p>
                      <a:pPr algn="ctr"/>
                      <a:r>
                        <a:rPr lang="en-US" dirty="0"/>
                        <a:t>Ms. Alexandria </a:t>
                      </a:r>
                      <a:r>
                        <a:rPr lang="en-US" dirty="0" err="1"/>
                        <a:t>Gonsalves</a:t>
                      </a:r>
                      <a:endParaRPr lang="en-US" dirty="0"/>
                    </a:p>
                  </a:txBody>
                  <a:tcPr/>
                </a:tc>
                <a:tc>
                  <a:txBody>
                    <a:bodyPr/>
                    <a:lstStyle/>
                    <a:p>
                      <a:pPr algn="ctr"/>
                      <a:r>
                        <a:rPr lang="en-US" dirty="0"/>
                        <a:t>Staff</a:t>
                      </a:r>
                    </a:p>
                  </a:txBody>
                  <a:tcPr/>
                </a:tc>
                <a:extLst>
                  <a:ext uri="{0D108BD9-81ED-4DB2-BD59-A6C34878D82A}">
                    <a16:rowId xmlns:a16="http://schemas.microsoft.com/office/drawing/2014/main" val="474040363"/>
                  </a:ext>
                </a:extLst>
              </a:tr>
              <a:tr h="305470">
                <a:tc>
                  <a:txBody>
                    <a:bodyPr/>
                    <a:lstStyle/>
                    <a:p>
                      <a:pPr algn="ctr"/>
                      <a:r>
                        <a:rPr lang="en-US" b="0" dirty="0">
                          <a:solidFill>
                            <a:schemeClr val="tx1"/>
                          </a:solidFill>
                        </a:rPr>
                        <a:t>Kevin</a:t>
                      </a:r>
                      <a:r>
                        <a:rPr lang="en-US" b="0" baseline="0" dirty="0">
                          <a:solidFill>
                            <a:schemeClr val="tx1"/>
                          </a:solidFill>
                        </a:rPr>
                        <a:t> Rhodes</a:t>
                      </a:r>
                      <a:endParaRPr lang="en-US" b="0" dirty="0">
                        <a:solidFill>
                          <a:schemeClr val="tx1"/>
                        </a:solidFill>
                      </a:endParaRPr>
                    </a:p>
                  </a:txBody>
                  <a:tcPr/>
                </a:tc>
                <a:tc>
                  <a:txBody>
                    <a:bodyPr/>
                    <a:lstStyle/>
                    <a:p>
                      <a:pPr algn="ctr"/>
                      <a:r>
                        <a:rPr lang="en-US" dirty="0"/>
                        <a:t>Staff</a:t>
                      </a:r>
                    </a:p>
                  </a:txBody>
                  <a:tcPr/>
                </a:tc>
                <a:extLst>
                  <a:ext uri="{0D108BD9-81ED-4DB2-BD59-A6C34878D82A}">
                    <a16:rowId xmlns:a16="http://schemas.microsoft.com/office/drawing/2014/main" val="394621731"/>
                  </a:ext>
                </a:extLst>
              </a:tr>
              <a:tr h="305470">
                <a:tc>
                  <a:txBody>
                    <a:bodyPr/>
                    <a:lstStyle/>
                    <a:p>
                      <a:pPr algn="ctr"/>
                      <a:r>
                        <a:rPr lang="en-US" b="0" dirty="0">
                          <a:solidFill>
                            <a:schemeClr val="tx1"/>
                          </a:solidFill>
                        </a:rPr>
                        <a:t>Ms. Keisha Mackey</a:t>
                      </a:r>
                    </a:p>
                  </a:txBody>
                  <a:tcPr/>
                </a:tc>
                <a:tc>
                  <a:txBody>
                    <a:bodyPr/>
                    <a:lstStyle/>
                    <a:p>
                      <a:pPr algn="ctr"/>
                      <a:r>
                        <a:rPr lang="en-US" dirty="0"/>
                        <a:t>Community Member</a:t>
                      </a:r>
                    </a:p>
                  </a:txBody>
                  <a:tcPr/>
                </a:tc>
                <a:extLst>
                  <a:ext uri="{0D108BD9-81ED-4DB2-BD59-A6C34878D82A}">
                    <a16:rowId xmlns:a16="http://schemas.microsoft.com/office/drawing/2014/main" val="2893067022"/>
                  </a:ext>
                </a:extLst>
              </a:tr>
              <a:tr h="305470">
                <a:tc>
                  <a:txBody>
                    <a:bodyPr/>
                    <a:lstStyle/>
                    <a:p>
                      <a:pPr algn="ctr"/>
                      <a:r>
                        <a:rPr lang="en-US" b="0" dirty="0">
                          <a:solidFill>
                            <a:schemeClr val="tx1"/>
                          </a:solidFill>
                        </a:rPr>
                        <a:t>Ms. </a:t>
                      </a:r>
                      <a:r>
                        <a:rPr lang="en-US" b="0" dirty="0" err="1">
                          <a:solidFill>
                            <a:schemeClr val="tx1"/>
                          </a:solidFill>
                        </a:rPr>
                        <a:t>Johnetta</a:t>
                      </a:r>
                      <a:r>
                        <a:rPr lang="en-US" b="0" dirty="0">
                          <a:solidFill>
                            <a:schemeClr val="tx1"/>
                          </a:solidFill>
                        </a:rPr>
                        <a:t> Johnson</a:t>
                      </a:r>
                    </a:p>
                  </a:txBody>
                  <a:tcPr/>
                </a:tc>
                <a:tc>
                  <a:txBody>
                    <a:bodyPr/>
                    <a:lstStyle/>
                    <a:p>
                      <a:pPr algn="ctr"/>
                      <a:r>
                        <a:rPr lang="en-US" dirty="0"/>
                        <a:t>Community Member</a:t>
                      </a:r>
                    </a:p>
                  </a:txBody>
                  <a:tcPr/>
                </a:tc>
                <a:extLst>
                  <a:ext uri="{0D108BD9-81ED-4DB2-BD59-A6C34878D82A}">
                    <a16:rowId xmlns:a16="http://schemas.microsoft.com/office/drawing/2014/main" val="507947234"/>
                  </a:ext>
                </a:extLst>
              </a:tr>
              <a:tr h="305470">
                <a:tc>
                  <a:txBody>
                    <a:bodyPr/>
                    <a:lstStyle/>
                    <a:p>
                      <a:pPr algn="ctr"/>
                      <a:r>
                        <a:rPr lang="en-US" b="0" dirty="0">
                          <a:solidFill>
                            <a:schemeClr val="tx1"/>
                          </a:solidFill>
                        </a:rPr>
                        <a:t>Ms. Natasha</a:t>
                      </a:r>
                      <a:r>
                        <a:rPr lang="en-US" b="0" baseline="0" dirty="0">
                          <a:solidFill>
                            <a:schemeClr val="tx1"/>
                          </a:solidFill>
                        </a:rPr>
                        <a:t> Jewell</a:t>
                      </a:r>
                      <a:endParaRPr lang="en-US" b="0" dirty="0">
                        <a:solidFill>
                          <a:schemeClr val="tx1"/>
                        </a:solidFill>
                      </a:endParaRPr>
                    </a:p>
                  </a:txBody>
                  <a:tcPr/>
                </a:tc>
                <a:tc>
                  <a:txBody>
                    <a:bodyPr/>
                    <a:lstStyle/>
                    <a:p>
                      <a:pPr algn="ctr"/>
                      <a:r>
                        <a:rPr lang="en-US" dirty="0"/>
                        <a:t>Swing Seat</a:t>
                      </a:r>
                    </a:p>
                  </a:txBody>
                  <a:tcPr/>
                </a:tc>
                <a:extLst>
                  <a:ext uri="{0D108BD9-81ED-4DB2-BD59-A6C34878D82A}">
                    <a16:rowId xmlns:a16="http://schemas.microsoft.com/office/drawing/2014/main" val="269052802"/>
                  </a:ext>
                </a:extLst>
              </a:tr>
            </a:tbl>
          </a:graphicData>
        </a:graphic>
      </p:graphicFrame>
    </p:spTree>
    <p:extLst>
      <p:ext uri="{BB962C8B-B14F-4D97-AF65-F5344CB8AC3E}">
        <p14:creationId xmlns:p14="http://schemas.microsoft.com/office/powerpoint/2010/main" val="417588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b="1" dirty="0"/>
              <a:t>Action Items</a:t>
            </a:r>
            <a:endParaRPr sz="3600" b="1" dirty="0"/>
          </a:p>
        </p:txBody>
      </p:sp>
      <p:sp>
        <p:nvSpPr>
          <p:cNvPr id="523" name="Google Shape;523;p14"/>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a:t>
            </a:r>
            <a:endParaRPr dirty="0"/>
          </a:p>
        </p:txBody>
      </p:sp>
      <p:sp>
        <p:nvSpPr>
          <p:cNvPr id="522" name="Google Shape;522;p14"/>
          <p:cNvSpPr txBox="1">
            <a:spLocks noGrp="1"/>
          </p:cNvSpPr>
          <p:nvPr>
            <p:ph type="body" idx="2"/>
          </p:nvPr>
        </p:nvSpPr>
        <p:spPr>
          <a:xfrm>
            <a:off x="2782671" y="1921005"/>
            <a:ext cx="6216604" cy="2285650"/>
          </a:xfrm>
          <a:prstGeom prst="rect">
            <a:avLst/>
          </a:prstGeom>
        </p:spPr>
        <p:txBody>
          <a:bodyPr spcFirstLastPara="1" wrap="square" lIns="0" tIns="0" rIns="0" bIns="0" anchor="t" anchorCtr="0">
            <a:noAutofit/>
          </a:bodyPr>
          <a:lstStyle/>
          <a:p>
            <a:pPr lvl="1">
              <a:buFont typeface="Wingdings" pitchFamily="2" charset="2"/>
              <a:buChar char="ü"/>
            </a:pPr>
            <a:r>
              <a:rPr lang="en-US" sz="2200" dirty="0">
                <a:solidFill>
                  <a:schemeClr val="tx1"/>
                </a:solidFill>
              </a:rPr>
              <a:t>Approval of Agenda</a:t>
            </a:r>
          </a:p>
          <a:p>
            <a:pPr lvl="1">
              <a:buFont typeface="Wingdings" pitchFamily="2" charset="2"/>
              <a:buChar char="ü"/>
            </a:pPr>
            <a:r>
              <a:rPr lang="en-US" sz="2200" dirty="0">
                <a:solidFill>
                  <a:schemeClr val="tx1"/>
                </a:solidFill>
              </a:rPr>
              <a:t>Approval of Previous Minutes</a:t>
            </a:r>
          </a:p>
          <a:p>
            <a:pPr lvl="1">
              <a:lnSpc>
                <a:spcPct val="100000"/>
              </a:lnSpc>
              <a:buFont typeface="Wingdings" panose="05000000000000000000" pitchFamily="2" charset="2"/>
              <a:buChar char="ü"/>
            </a:pPr>
            <a:r>
              <a:rPr lang="en-US" sz="2200" dirty="0"/>
              <a:t>FY23 Budget Approval</a:t>
            </a:r>
          </a:p>
          <a:p>
            <a:pPr marL="558800" lvl="1" indent="0">
              <a:buNone/>
            </a:pPr>
            <a:endParaRPr lang="en-US" sz="2800" dirty="0">
              <a:solidFill>
                <a:schemeClr val="tx1"/>
              </a:solidFill>
            </a:endParaRPr>
          </a:p>
          <a:p>
            <a:pPr marL="558800" lvl="1" indent="0">
              <a:buNone/>
            </a:pPr>
            <a:endParaRPr lang="en-US" dirty="0">
              <a:solidFill>
                <a:srgbClr val="FF0000"/>
              </a:solidFill>
            </a:endParaRPr>
          </a:p>
          <a:p>
            <a:pPr marL="0" lvl="0" indent="0" algn="l" rtl="0">
              <a:spcBef>
                <a:spcPts val="600"/>
              </a:spcBef>
              <a:spcAft>
                <a:spcPts val="0"/>
              </a:spcAft>
              <a:buClr>
                <a:schemeClr val="dk1"/>
              </a:buClr>
              <a:buSzPts val="1100"/>
              <a:buFont typeface="Arial"/>
              <a:buNone/>
            </a:pPr>
            <a:endParaRPr sz="1200" b="1" dirty="0"/>
          </a:p>
        </p:txBody>
      </p:sp>
      <p:sp>
        <p:nvSpPr>
          <p:cNvPr id="525" name="Google Shape;52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dirty="0"/>
          </a:p>
        </p:txBody>
      </p:sp>
      <p:pic>
        <p:nvPicPr>
          <p:cNvPr id="8" name="Picture 7">
            <a:extLst>
              <a:ext uri="{FF2B5EF4-FFF2-40B4-BE49-F238E27FC236}">
                <a16:creationId xmlns:a16="http://schemas.microsoft.com/office/drawing/2014/main" id="{6E33251A-27CB-9F44-8289-B5CDE901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60" y="2515833"/>
            <a:ext cx="2115640" cy="2115640"/>
          </a:xfrm>
          <a:prstGeom prst="rect">
            <a:avLst/>
          </a:prstGeom>
        </p:spPr>
      </p:pic>
      <p:sp>
        <p:nvSpPr>
          <p:cNvPr id="9" name="Rectangle 8">
            <a:extLst>
              <a:ext uri="{FF2B5EF4-FFF2-40B4-BE49-F238E27FC236}">
                <a16:creationId xmlns:a16="http://schemas.microsoft.com/office/drawing/2014/main" id="{33A556F6-D7D1-6A42-BC37-533B00E5951C}"/>
              </a:ext>
            </a:extLst>
          </p:cNvPr>
          <p:cNvSpPr/>
          <p:nvPr/>
        </p:nvSpPr>
        <p:spPr>
          <a:xfrm rot="20470582">
            <a:off x="-89131" y="1732272"/>
            <a:ext cx="4271769"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Action Items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1294" y="532018"/>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4664869"/>
            <a:ext cx="870309" cy="392906"/>
          </a:xfrm>
          <a:prstGeom prst="rect">
            <a:avLst/>
          </a:prstGeom>
        </p:spPr>
      </p:pic>
      <p:sp>
        <p:nvSpPr>
          <p:cNvPr id="7" name="TextBox 6"/>
          <p:cNvSpPr txBox="1"/>
          <p:nvPr/>
        </p:nvSpPr>
        <p:spPr>
          <a:xfrm>
            <a:off x="1520712" y="69338"/>
            <a:ext cx="6532567" cy="461665"/>
          </a:xfrm>
          <a:prstGeom prst="rect">
            <a:avLst/>
          </a:prstGeom>
          <a:noFill/>
        </p:spPr>
        <p:txBody>
          <a:bodyPr wrap="square" rtlCol="0">
            <a:spAutoFit/>
          </a:bodyPr>
          <a:lstStyle/>
          <a:p>
            <a:pPr algn="ctr"/>
            <a:r>
              <a:rPr lang="en-US" sz="2400" b="1" i="1" dirty="0">
                <a:latin typeface="+mj-lt"/>
              </a:rPr>
              <a:t>Sylvan Hills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6</a:t>
            </a:fld>
            <a:endParaRPr lang="en-US" dirty="0"/>
          </a:p>
        </p:txBody>
      </p:sp>
      <p:pic>
        <p:nvPicPr>
          <p:cNvPr id="9" name="Picture 8" descr="Text&#10;&#10;Description automatically generated">
            <a:extLst>
              <a:ext uri="{FF2B5EF4-FFF2-40B4-BE49-F238E27FC236}">
                <a16:creationId xmlns:a16="http://schemas.microsoft.com/office/drawing/2014/main" id="{A31209E5-93F5-864F-8DDA-7E24FCBBF810}"/>
              </a:ext>
            </a:extLst>
          </p:cNvPr>
          <p:cNvPicPr>
            <a:picLocks noChangeAspect="1"/>
          </p:cNvPicPr>
          <p:nvPr/>
        </p:nvPicPr>
        <p:blipFill>
          <a:blip r:embed="rId4"/>
          <a:stretch>
            <a:fillRect/>
          </a:stretch>
        </p:blipFill>
        <p:spPr>
          <a:xfrm>
            <a:off x="499499" y="785379"/>
            <a:ext cx="8193473" cy="4075943"/>
          </a:xfrm>
          <a:prstGeom prst="rect">
            <a:avLst/>
          </a:prstGeom>
        </p:spPr>
      </p:pic>
      <p:sp>
        <p:nvSpPr>
          <p:cNvPr id="2" name="Rounded Rectangle 1"/>
          <p:cNvSpPr/>
          <p:nvPr/>
        </p:nvSpPr>
        <p:spPr>
          <a:xfrm>
            <a:off x="2174778" y="1822101"/>
            <a:ext cx="2260315" cy="3039221"/>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66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defTabSz="342900">
              <a:defRPr/>
            </a:pPr>
            <a:r>
              <a:rPr lang="en-US" sz="3200" dirty="0">
                <a:latin typeface="Calibri"/>
              </a:rPr>
              <a:t>School Allocation</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7</a:t>
            </a:fld>
            <a:endParaRPr lang="en-US" dirty="0">
              <a:solidFill>
                <a:srgbClr val="F5F5F5"/>
              </a:solidFill>
            </a:endParaRPr>
          </a:p>
        </p:txBody>
      </p:sp>
      <p:pic>
        <p:nvPicPr>
          <p:cNvPr id="7" name="Picture 6" descr="Table&#10;&#10;Description automatically generated">
            <a:extLst>
              <a:ext uri="{FF2B5EF4-FFF2-40B4-BE49-F238E27FC236}">
                <a16:creationId xmlns:a16="http://schemas.microsoft.com/office/drawing/2014/main" id="{93933A0A-FB43-A142-9D62-49A58AB9C451}"/>
              </a:ext>
            </a:extLst>
          </p:cNvPr>
          <p:cNvPicPr>
            <a:picLocks noChangeAspect="1"/>
          </p:cNvPicPr>
          <p:nvPr/>
        </p:nvPicPr>
        <p:blipFill>
          <a:blip r:embed="rId3"/>
          <a:stretch>
            <a:fillRect/>
          </a:stretch>
        </p:blipFill>
        <p:spPr>
          <a:xfrm>
            <a:off x="3859184" y="664300"/>
            <a:ext cx="4645070" cy="4336769"/>
          </a:xfrm>
          <a:prstGeom prst="rect">
            <a:avLst/>
          </a:prstGeom>
        </p:spPr>
      </p:pic>
    </p:spTree>
    <p:extLst>
      <p:ext uri="{BB962C8B-B14F-4D97-AF65-F5344CB8AC3E}">
        <p14:creationId xmlns:p14="http://schemas.microsoft.com/office/powerpoint/2010/main" val="310805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School Allocation</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pic>
        <p:nvPicPr>
          <p:cNvPr id="7" name="Picture 6" descr="Chart&#10;&#10;Description automatically generated">
            <a:extLst>
              <a:ext uri="{FF2B5EF4-FFF2-40B4-BE49-F238E27FC236}">
                <a16:creationId xmlns:a16="http://schemas.microsoft.com/office/drawing/2014/main" id="{75646FEC-EC32-2543-84C9-EAA2F238EF46}"/>
              </a:ext>
            </a:extLst>
          </p:cNvPr>
          <p:cNvPicPr>
            <a:picLocks noChangeAspect="1"/>
          </p:cNvPicPr>
          <p:nvPr/>
        </p:nvPicPr>
        <p:blipFill rotWithShape="1">
          <a:blip r:embed="rId3"/>
          <a:srcRect t="1877" b="1865"/>
          <a:stretch/>
        </p:blipFill>
        <p:spPr>
          <a:xfrm>
            <a:off x="1255297" y="1486345"/>
            <a:ext cx="6579598" cy="3399459"/>
          </a:xfrm>
          <a:prstGeom prst="rect">
            <a:avLst/>
          </a:prstGeom>
        </p:spPr>
      </p:pic>
    </p:spTree>
    <p:extLst>
      <p:ext uri="{BB962C8B-B14F-4D97-AF65-F5344CB8AC3E}">
        <p14:creationId xmlns:p14="http://schemas.microsoft.com/office/powerpoint/2010/main" val="341917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Budget by Function</a:t>
            </a:r>
            <a:br>
              <a:rPr lang="en-US" sz="2800" dirty="0"/>
            </a:br>
            <a:endParaRPr lang="en-US" sz="2800" dirty="0"/>
          </a:p>
        </p:txBody>
      </p:sp>
      <p:sp>
        <p:nvSpPr>
          <p:cNvPr id="3" name="Slide Number Placeholder 2"/>
          <p:cNvSpPr>
            <a:spLocks noGrp="1"/>
          </p:cNvSpPr>
          <p:nvPr>
            <p:ph type="sldNum"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pic>
        <p:nvPicPr>
          <p:cNvPr id="7" name="Picture 6" descr="Table&#10;&#10;Description automatically generated">
            <a:extLst>
              <a:ext uri="{FF2B5EF4-FFF2-40B4-BE49-F238E27FC236}">
                <a16:creationId xmlns:a16="http://schemas.microsoft.com/office/drawing/2014/main" id="{BA2C5789-743D-2D4E-9BF6-6A7D0732CC0F}"/>
              </a:ext>
            </a:extLst>
          </p:cNvPr>
          <p:cNvPicPr>
            <a:picLocks noChangeAspect="1"/>
          </p:cNvPicPr>
          <p:nvPr/>
        </p:nvPicPr>
        <p:blipFill>
          <a:blip r:embed="rId3"/>
          <a:stretch>
            <a:fillRect/>
          </a:stretch>
        </p:blipFill>
        <p:spPr>
          <a:xfrm>
            <a:off x="1403476" y="1699477"/>
            <a:ext cx="6172200" cy="2920958"/>
          </a:xfrm>
          <a:prstGeom prst="rect">
            <a:avLst/>
          </a:prstGeom>
        </p:spPr>
      </p:pic>
    </p:spTree>
    <p:extLst>
      <p:ext uri="{BB962C8B-B14F-4D97-AF65-F5344CB8AC3E}">
        <p14:creationId xmlns:p14="http://schemas.microsoft.com/office/powerpoint/2010/main" val="1476309511"/>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11138</TotalTime>
  <Words>1040</Words>
  <Application>Microsoft Macintosh PowerPoint</Application>
  <PresentationFormat>On-screen Show (16:9)</PresentationFormat>
  <Paragraphs>158</Paragraphs>
  <Slides>19</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Wingdings</vt:lpstr>
      <vt:lpstr>Century Schoolbook</vt:lpstr>
      <vt:lpstr>Impact</vt:lpstr>
      <vt:lpstr>Barlow SemiBold</vt:lpstr>
      <vt:lpstr>Berlin Sans FB Demi</vt:lpstr>
      <vt:lpstr>Barlow Light</vt:lpstr>
      <vt:lpstr>Gill Sans MT</vt:lpstr>
      <vt:lpstr>Calibri</vt:lpstr>
      <vt:lpstr>Lodovico template</vt:lpstr>
      <vt:lpstr>Badge</vt:lpstr>
      <vt:lpstr>WELCOME SYLVAN HILLS MIDDLE  GO TEAM MEETING</vt:lpstr>
      <vt:lpstr>Today’s Agenda</vt:lpstr>
      <vt:lpstr>PowerPoint Presentation</vt:lpstr>
      <vt:lpstr>PowerPoint Presentation</vt:lpstr>
      <vt:lpstr>Action Items</vt:lpstr>
      <vt:lpstr>PowerPoint Presentation</vt:lpstr>
      <vt:lpstr>School Allocation</vt:lpstr>
      <vt:lpstr>School Allocation</vt:lpstr>
      <vt:lpstr>Budget by Function </vt:lpstr>
      <vt:lpstr>Budget by Function</vt:lpstr>
      <vt:lpstr>CARES Allocations</vt:lpstr>
      <vt:lpstr>School FY23 CARES Allocation </vt:lpstr>
      <vt:lpstr>Executive Summary</vt:lpstr>
      <vt:lpstr>Draft of Considerations</vt:lpstr>
      <vt:lpstr>What’s Next? </vt:lpstr>
      <vt:lpstr>PowerPoint Presentation</vt:lpstr>
      <vt:lpstr>Happy  National School  Social Worker  Week! </vt:lpstr>
      <vt:lpstr>Connect  with 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Blasingame, Monica</dc:creator>
  <cp:lastModifiedBy>Miller, Sade</cp:lastModifiedBy>
  <cp:revision>102</cp:revision>
  <dcterms:modified xsi:type="dcterms:W3CDTF">2022-04-11T03:07:21Z</dcterms:modified>
</cp:coreProperties>
</file>